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3.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4.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5.xml" ContentType="application/vnd.openxmlformats-officedocument.drawingml.chartshapes+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rawings/drawing6.xml" ContentType="application/vnd.openxmlformats-officedocument.drawingml.chartshapes+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rawings/drawing7.xml" ContentType="application/vnd.openxmlformats-officedocument.drawingml.chartshapes+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65" r:id="rId2"/>
    <p:sldId id="257" r:id="rId3"/>
    <p:sldId id="266" r:id="rId4"/>
    <p:sldId id="267" r:id="rId5"/>
    <p:sldId id="268" r:id="rId6"/>
    <p:sldId id="272" r:id="rId7"/>
    <p:sldId id="276" r:id="rId8"/>
    <p:sldId id="279" r:id="rId9"/>
    <p:sldId id="281" r:id="rId10"/>
    <p:sldId id="282" r:id="rId11"/>
    <p:sldId id="283" r:id="rId12"/>
    <p:sldId id="284" r:id="rId13"/>
    <p:sldId id="285" r:id="rId14"/>
    <p:sldId id="286" r:id="rId15"/>
    <p:sldId id="287" r:id="rId16"/>
    <p:sldId id="288" r:id="rId17"/>
    <p:sldId id="290" r:id="rId18"/>
    <p:sldId id="291" r:id="rId19"/>
    <p:sldId id="292" r:id="rId20"/>
    <p:sldId id="293" r:id="rId21"/>
    <p:sldId id="294" r:id="rId22"/>
    <p:sldId id="29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12.xml"/><Relationship Id="rId1" Type="http://schemas.microsoft.com/office/2011/relationships/chartStyle" Target="style12.xml"/></Relationships>
</file>

<file path=ppt/charts/_rels/chart2.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5.xml"/></Relationships>
</file>

<file path=ppt/charts/_rels/chart8.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chartUserShapes" Target="../drawings/drawing6.xml"/></Relationships>
</file>

<file path=ppt/charts/_rels/chart9.xml.rels><?xml version="1.0" encoding="UTF-8" standalone="yes"?>
<Relationships xmlns="http://schemas.openxmlformats.org/package/2006/relationships"><Relationship Id="rId3" Type="http://schemas.openxmlformats.org/officeDocument/2006/relationships/oleObject" Target="file:///C:\Users\Gabriela\Documents\Shelf%20Life%20Studies\Avocado\Green%20Fruit%204-2018\Fruit%20Ripe%20Services%20-%203%20ct%20Avocado%20Study%200418.xlsx" TargetMode="Externa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chartUserShapes" Target="../drawings/drawing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a:t>Weight Loss (%) in Avocados Packaged in Control, hydro-sure     and Laminate Bags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'Weight Loss'!$E$5</c:f>
              <c:strCache>
                <c:ptCount val="1"/>
                <c:pt idx="0">
                  <c:v>Control (Netted Bag)</c:v>
                </c:pt>
              </c:strCache>
            </c:strRef>
          </c:tx>
          <c:spPr>
            <a:solidFill>
              <a:schemeClr val="accent1"/>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Loss'!$F$2,'Weight Loss'!$F$5,'Weight Loss'!$F$8,'Weight Loss'!$F$11,'Weight Loss'!$F$14,'Weight Loss'!$F$17,'Weight Loss'!$F$22,'Weight Loss'!$F$25,'Weight Loss'!$F$27,'Weight Loss'!$F$30,'Weight Loss'!$F$33)</c:f>
              <c:numCache>
                <c:formatCode>0.0</c:formatCode>
                <c:ptCount val="10"/>
                <c:pt idx="0">
                  <c:v>5.7</c:v>
                </c:pt>
                <c:pt idx="1">
                  <c:v>7.2792484627858913</c:v>
                </c:pt>
                <c:pt idx="2">
                  <c:v>9.8366161569035757</c:v>
                </c:pt>
                <c:pt idx="3">
                  <c:v>10.322580645161299</c:v>
                </c:pt>
                <c:pt idx="4">
                  <c:v>12.594259038539221</c:v>
                </c:pt>
                <c:pt idx="6">
                  <c:v>16.899999999999999</c:v>
                </c:pt>
              </c:numCache>
              <c:extLst/>
            </c:numRef>
          </c:val>
          <c:extLst>
            <c:ext xmlns:c16="http://schemas.microsoft.com/office/drawing/2014/chart" uri="{C3380CC4-5D6E-409C-BE32-E72D297353CC}">
              <c16:uniqueId val="{00000000-943A-4F93-9D3C-23427D39F9AA}"/>
            </c:ext>
          </c:extLst>
        </c:ser>
        <c:ser>
          <c:idx val="1"/>
          <c:order val="1"/>
          <c:tx>
            <c:strRef>
              <c:f>'Weight Loss'!$E$6</c:f>
              <c:strCache>
                <c:ptCount val="1"/>
                <c:pt idx="0">
                  <c:v>hydro-sureTM</c:v>
                </c:pt>
              </c:strCache>
            </c:strRef>
          </c:tx>
          <c:spPr>
            <a:solidFill>
              <a:schemeClr val="accent4"/>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Loss'!$F$3,'Weight Loss'!$F$6,'Weight Loss'!$F$9,'Weight Loss'!$F$12,'Weight Loss'!$F$15,'Weight Loss'!$F$18,'Weight Loss'!$F$20,'Weight Loss'!$F$23,'Weight Loss'!$F$26,'Weight Loss'!$F$29,'Weight Loss'!$F$32)</c:f>
              <c:numCache>
                <c:formatCode>0.0</c:formatCode>
                <c:ptCount val="10"/>
                <c:pt idx="0">
                  <c:v>2.4</c:v>
                </c:pt>
                <c:pt idx="1">
                  <c:v>3.0419360484568636</c:v>
                </c:pt>
                <c:pt idx="2">
                  <c:v>4.1137780440651497</c:v>
                </c:pt>
                <c:pt idx="3">
                  <c:v>6.6433566433566416</c:v>
                </c:pt>
                <c:pt idx="4">
                  <c:v>5.2091724464103741</c:v>
                </c:pt>
                <c:pt idx="5">
                  <c:v>9.2307692307692246</c:v>
                </c:pt>
                <c:pt idx="6">
                  <c:v>6.1538461538461435</c:v>
                </c:pt>
                <c:pt idx="7">
                  <c:v>7.5524475524475445</c:v>
                </c:pt>
                <c:pt idx="8">
                  <c:v>4.4147157190635484</c:v>
                </c:pt>
                <c:pt idx="9">
                  <c:v>7.3858971882916222</c:v>
                </c:pt>
              </c:numCache>
              <c:extLst/>
            </c:numRef>
          </c:val>
          <c:extLst>
            <c:ext xmlns:c16="http://schemas.microsoft.com/office/drawing/2014/chart" uri="{C3380CC4-5D6E-409C-BE32-E72D297353CC}">
              <c16:uniqueId val="{00000001-943A-4F93-9D3C-23427D39F9AA}"/>
            </c:ext>
          </c:extLst>
        </c:ser>
        <c:ser>
          <c:idx val="2"/>
          <c:order val="2"/>
          <c:tx>
            <c:strRef>
              <c:f>'Weight Loss'!$E$7</c:f>
              <c:strCache>
                <c:ptCount val="1"/>
                <c:pt idx="0">
                  <c:v>Laminate</c:v>
                </c:pt>
              </c:strCache>
            </c:strRef>
          </c:tx>
          <c:spPr>
            <a:solidFill>
              <a:srgbClr val="C00000"/>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Loss'!$F$4,'Weight Loss'!$F$7,'Weight Loss'!$F$10,'Weight Loss'!$F$13,'Weight Loss'!$F$16,'Weight Loss'!$F$19,'Weight Loss'!$F$21,'Weight Loss'!$F$24,'Weight Loss'!$F$28,'Weight Loss'!$F$31,'Weight Loss'!$F$34)</c:f>
              <c:numCache>
                <c:formatCode>0.0</c:formatCode>
                <c:ptCount val="10"/>
                <c:pt idx="0" formatCode="General">
                  <c:v>0.6</c:v>
                </c:pt>
                <c:pt idx="1">
                  <c:v>0.69801262644154893</c:v>
                </c:pt>
                <c:pt idx="2">
                  <c:v>0.90149403769923464</c:v>
                </c:pt>
                <c:pt idx="3">
                  <c:v>4.4827586206896513</c:v>
                </c:pt>
                <c:pt idx="4">
                  <c:v>1.1243732579006303</c:v>
                </c:pt>
                <c:pt idx="6">
                  <c:v>6.6896551724137918</c:v>
                </c:pt>
              </c:numCache>
              <c:extLst/>
            </c:numRef>
          </c:val>
          <c:extLst>
            <c:ext xmlns:c16="http://schemas.microsoft.com/office/drawing/2014/chart" uri="{C3380CC4-5D6E-409C-BE32-E72D297353CC}">
              <c16:uniqueId val="{00000002-943A-4F93-9D3C-23427D39F9AA}"/>
            </c:ext>
          </c:extLst>
        </c:ser>
        <c:dLbls>
          <c:dLblPos val="outEnd"/>
          <c:showLegendKey val="0"/>
          <c:showVal val="1"/>
          <c:showCatName val="0"/>
          <c:showSerName val="0"/>
          <c:showPercent val="0"/>
          <c:showBubbleSize val="0"/>
        </c:dLbls>
        <c:gapWidth val="219"/>
        <c:overlap val="-27"/>
        <c:axId val="379213304"/>
        <c:axId val="373677640"/>
      </c:barChart>
      <c:catAx>
        <c:axId val="379213304"/>
        <c:scaling>
          <c:orientation val="minMax"/>
        </c:scaling>
        <c:delete val="0"/>
        <c:axPos val="b"/>
        <c:title>
          <c:tx>
            <c:strRef>
              <c:f>'Weight Loss'!$C$1</c:f>
              <c:strCache>
                <c:ptCount val="1"/>
                <c:pt idx="0">
                  <c:v># Days in Storage</c:v>
                </c:pt>
              </c:strCache>
            </c:strRef>
          </c:tx>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cross"/>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373677640"/>
        <c:crosses val="autoZero"/>
        <c:auto val="1"/>
        <c:lblAlgn val="ctr"/>
        <c:lblOffset val="100"/>
        <c:noMultiLvlLbl val="0"/>
      </c:catAx>
      <c:valAx>
        <c:axId val="373677640"/>
        <c:scaling>
          <c:orientation val="minMax"/>
        </c:scaling>
        <c:delete val="0"/>
        <c:axPos val="l"/>
        <c:majorGridlines>
          <c:spPr>
            <a:ln w="9525" cap="flat" cmpd="sng" algn="ctr">
              <a:solidFill>
                <a:schemeClr val="tx1">
                  <a:lumMod val="15000"/>
                  <a:lumOff val="85000"/>
                </a:schemeClr>
              </a:solidFill>
              <a:round/>
            </a:ln>
            <a:effectLst/>
          </c:spPr>
        </c:majorGridlines>
        <c:title>
          <c:tx>
            <c:strRef>
              <c:f>'Weight Loss'!$F$1</c:f>
              <c:strCache>
                <c:ptCount val="1"/>
                <c:pt idx="0">
                  <c:v>Weight Loss (%)</c:v>
                </c:pt>
              </c:strCache>
            </c:strRef>
          </c:tx>
          <c:overlay val="0"/>
          <c:spPr>
            <a:noFill/>
            <a:ln>
              <a:noFill/>
            </a:ln>
            <a:effectLst/>
          </c:spPr>
          <c:txPr>
            <a:bodyPr rot="-540000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3792133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38100">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userShapes r:id="rId4"/>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dirty="0"/>
              <a:t>Headspace Gas Levels in hydro-sure</a:t>
            </a:r>
            <a:r>
              <a:rPr lang="en-US" baseline="30000" dirty="0"/>
              <a:t>TM</a:t>
            </a:r>
            <a:r>
              <a:rPr lang="en-US" dirty="0"/>
              <a:t> and Laminate Bags</a:t>
            </a:r>
          </a:p>
        </c:rich>
      </c:tx>
      <c:layout>
        <c:manualLayout>
          <c:xMode val="edge"/>
          <c:yMode val="edge"/>
          <c:x val="0.16116247043193674"/>
          <c:y val="1.563517915309446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scatterChart>
        <c:scatterStyle val="smoothMarker"/>
        <c:varyColors val="0"/>
        <c:ser>
          <c:idx val="0"/>
          <c:order val="0"/>
          <c:tx>
            <c:strRef>
              <c:f>Headspace!$E$34</c:f>
              <c:strCache>
                <c:ptCount val="1"/>
                <c:pt idx="0">
                  <c:v>%O2  in hydro-sureTM package</c:v>
                </c:pt>
              </c:strCache>
            </c:strRef>
          </c:tx>
          <c:spPr>
            <a:ln w="19050" cap="rnd">
              <a:solidFill>
                <a:schemeClr val="accent1"/>
              </a:solidFill>
              <a:prstDash val="sysDot"/>
              <a:round/>
            </a:ln>
            <a:effectLst/>
          </c:spPr>
          <c:marker>
            <c:symbol val="circle"/>
            <c:size val="5"/>
            <c:spPr>
              <a:solidFill>
                <a:schemeClr val="accent1"/>
              </a:solidFill>
              <a:ln w="9525">
                <a:solidFill>
                  <a:schemeClr val="accent1"/>
                </a:solidFill>
                <a:prstDash val="sysDot"/>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(Headspace!$F$3,Headspace!$F$6,Headspace!$F$15,Headspace!$F$29)</c:f>
              <c:numCache>
                <c:formatCode>0.0</c:formatCode>
                <c:ptCount val="4"/>
                <c:pt idx="0">
                  <c:v>8.1666666666666661</c:v>
                </c:pt>
                <c:pt idx="1">
                  <c:v>5.3666666666666671</c:v>
                </c:pt>
                <c:pt idx="2">
                  <c:v>6.95</c:v>
                </c:pt>
                <c:pt idx="3">
                  <c:v>9.7249999999999996</c:v>
                </c:pt>
              </c:numCache>
            </c:numRef>
          </c:yVal>
          <c:smooth val="1"/>
          <c:extLst>
            <c:ext xmlns:c16="http://schemas.microsoft.com/office/drawing/2014/chart" uri="{C3380CC4-5D6E-409C-BE32-E72D297353CC}">
              <c16:uniqueId val="{00000000-3FEC-4E65-AA85-2A9E2C906E7C}"/>
            </c:ext>
          </c:extLst>
        </c:ser>
        <c:ser>
          <c:idx val="1"/>
          <c:order val="1"/>
          <c:tx>
            <c:strRef>
              <c:f>Headspace!$E$35</c:f>
              <c:strCache>
                <c:ptCount val="1"/>
                <c:pt idx="0">
                  <c:v>%CO2 in hydro-sureTM package</c:v>
                </c:pt>
              </c:strCache>
            </c:strRef>
          </c:tx>
          <c:spPr>
            <a:ln w="19050" cap="rnd">
              <a:solidFill>
                <a:srgbClr val="C00000"/>
              </a:solidFill>
              <a:prstDash val="sysDot"/>
              <a:round/>
            </a:ln>
            <a:effectLst/>
          </c:spPr>
          <c:marker>
            <c:symbol val="circle"/>
            <c:size val="5"/>
            <c:spPr>
              <a:solidFill>
                <a:srgbClr val="C00000"/>
              </a:solidFill>
              <a:ln w="9525">
                <a:solidFill>
                  <a:srgbClr val="C00000"/>
                </a:solidFill>
                <a:prstDash val="sysDot"/>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(Headspace!$G$3,Headspace!$G$6,Headspace!$G$15,Headspace!$G$29)</c:f>
              <c:numCache>
                <c:formatCode>0.0</c:formatCode>
                <c:ptCount val="4"/>
                <c:pt idx="0">
                  <c:v>14.4</c:v>
                </c:pt>
                <c:pt idx="1">
                  <c:v>18.233333333333334</c:v>
                </c:pt>
                <c:pt idx="2">
                  <c:v>17.024999999999999</c:v>
                </c:pt>
                <c:pt idx="3">
                  <c:v>15.512499999999999</c:v>
                </c:pt>
              </c:numCache>
            </c:numRef>
          </c:yVal>
          <c:smooth val="1"/>
          <c:extLst>
            <c:ext xmlns:c16="http://schemas.microsoft.com/office/drawing/2014/chart" uri="{C3380CC4-5D6E-409C-BE32-E72D297353CC}">
              <c16:uniqueId val="{00000001-3FEC-4E65-AA85-2A9E2C906E7C}"/>
            </c:ext>
          </c:extLst>
        </c:ser>
        <c:ser>
          <c:idx val="2"/>
          <c:order val="2"/>
          <c:tx>
            <c:strRef>
              <c:f>Headspace!$E$36</c:f>
              <c:strCache>
                <c:ptCount val="1"/>
                <c:pt idx="0">
                  <c:v>%O2  in Laminate package</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(Headspace!$F$4,Headspace!$F$7,Headspace!$F$16,Headspace!$F$31)</c:f>
              <c:numCache>
                <c:formatCode>0.0</c:formatCode>
                <c:ptCount val="4"/>
                <c:pt idx="0">
                  <c:v>7</c:v>
                </c:pt>
                <c:pt idx="1">
                  <c:v>8.9250000000000007</c:v>
                </c:pt>
                <c:pt idx="2">
                  <c:v>4.833333333333333</c:v>
                </c:pt>
              </c:numCache>
            </c:numRef>
          </c:yVal>
          <c:smooth val="1"/>
          <c:extLst>
            <c:ext xmlns:c16="http://schemas.microsoft.com/office/drawing/2014/chart" uri="{C3380CC4-5D6E-409C-BE32-E72D297353CC}">
              <c16:uniqueId val="{00000002-3FEC-4E65-AA85-2A9E2C906E7C}"/>
            </c:ext>
          </c:extLst>
        </c:ser>
        <c:ser>
          <c:idx val="3"/>
          <c:order val="3"/>
          <c:tx>
            <c:strRef>
              <c:f>Headspace!$E$37</c:f>
              <c:strCache>
                <c:ptCount val="1"/>
                <c:pt idx="0">
                  <c:v>%CO2  in Laminate package</c:v>
                </c:pt>
              </c:strCache>
            </c:strRef>
          </c:tx>
          <c:spPr>
            <a:ln w="19050" cap="rnd">
              <a:solidFill>
                <a:srgbClr val="C00000"/>
              </a:solidFill>
              <a:round/>
            </a:ln>
            <a:effectLst/>
          </c:spPr>
          <c:marker>
            <c:symbol val="circle"/>
            <c:size val="5"/>
            <c:spPr>
              <a:solidFill>
                <a:srgbClr val="C00000"/>
              </a:solidFill>
              <a:ln w="9525">
                <a:solidFill>
                  <a:srgbClr val="C00000"/>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(Headspace!$G$4,Headspace!$G$7,Headspace!$G$16,Headspace!$G$31)</c:f>
              <c:numCache>
                <c:formatCode>0.0</c:formatCode>
                <c:ptCount val="4"/>
                <c:pt idx="0">
                  <c:v>15.7</c:v>
                </c:pt>
                <c:pt idx="1">
                  <c:v>14.824999999999999</c:v>
                </c:pt>
                <c:pt idx="2">
                  <c:v>21.366666666666664</c:v>
                </c:pt>
              </c:numCache>
            </c:numRef>
          </c:yVal>
          <c:smooth val="1"/>
          <c:extLst>
            <c:ext xmlns:c16="http://schemas.microsoft.com/office/drawing/2014/chart" uri="{C3380CC4-5D6E-409C-BE32-E72D297353CC}">
              <c16:uniqueId val="{00000003-3FEC-4E65-AA85-2A9E2C906E7C}"/>
            </c:ext>
          </c:extLst>
        </c:ser>
        <c:dLbls>
          <c:dLblPos val="t"/>
          <c:showLegendKey val="0"/>
          <c:showVal val="1"/>
          <c:showCatName val="0"/>
          <c:showSerName val="0"/>
          <c:showPercent val="0"/>
          <c:showBubbleSize val="0"/>
        </c:dLbls>
        <c:axId val="701981936"/>
        <c:axId val="701984888"/>
      </c:scatterChart>
      <c:valAx>
        <c:axId val="701981936"/>
        <c:scaling>
          <c:orientation val="minMax"/>
          <c:max val="19"/>
          <c:min val="9"/>
        </c:scaling>
        <c:delete val="0"/>
        <c:axPos val="b"/>
        <c:majorGridlines>
          <c:spPr>
            <a:ln w="9525" cap="flat" cmpd="sng" algn="ctr">
              <a:solidFill>
                <a:schemeClr val="tx1">
                  <a:lumMod val="15000"/>
                  <a:lumOff val="85000"/>
                </a:schemeClr>
              </a:solidFill>
              <a:round/>
            </a:ln>
            <a:effectLst/>
          </c:spPr>
        </c:majorGridlines>
        <c:title>
          <c:tx>
            <c:strRef>
              <c:f>Headspace!$C$1</c:f>
              <c:strCache>
                <c:ptCount val="1"/>
                <c:pt idx="0">
                  <c:v># Days in Storage</c:v>
                </c:pt>
              </c:strCache>
            </c:strRef>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701984888"/>
        <c:crosses val="autoZero"/>
        <c:crossBetween val="midCat"/>
      </c:valAx>
      <c:valAx>
        <c:axId val="701984888"/>
        <c:scaling>
          <c:orientation val="minMax"/>
        </c:scaling>
        <c:delete val="0"/>
        <c:axPos val="l"/>
        <c:majorGridlines>
          <c:spPr>
            <a:ln w="9525" cap="flat" cmpd="sng" algn="ctr">
              <a:solidFill>
                <a:schemeClr val="tx1">
                  <a:lumMod val="15000"/>
                  <a:lumOff val="85000"/>
                </a:schemeClr>
              </a:solidFill>
              <a:round/>
            </a:ln>
            <a:effectLst/>
          </c:spPr>
        </c:majorGridlines>
        <c:title>
          <c:tx>
            <c:strRef>
              <c:f>Headspace!$I$1</c:f>
              <c:strCache>
                <c:ptCount val="1"/>
                <c:pt idx="0">
                  <c:v>Headspace Gas (%)</c:v>
                </c:pt>
              </c:strCache>
            </c:strRef>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701981936"/>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28575">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dirty="0"/>
              <a:t>Headspace Gas Levels in hydro-sure</a:t>
            </a:r>
            <a:r>
              <a:rPr lang="en-US" baseline="30000" dirty="0"/>
              <a:t>TM</a:t>
            </a:r>
            <a:r>
              <a:rPr lang="en-US" dirty="0"/>
              <a:t> and Laminate Bags</a:t>
            </a:r>
          </a:p>
        </c:rich>
      </c:tx>
      <c:layout>
        <c:manualLayout>
          <c:xMode val="edge"/>
          <c:yMode val="edge"/>
          <c:x val="0.16116247043193674"/>
          <c:y val="1.563517915309446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scatterChart>
        <c:scatterStyle val="smoothMarker"/>
        <c:varyColors val="0"/>
        <c:ser>
          <c:idx val="0"/>
          <c:order val="0"/>
          <c:tx>
            <c:strRef>
              <c:f>Headspace!$E$34</c:f>
              <c:strCache>
                <c:ptCount val="1"/>
                <c:pt idx="0">
                  <c:v>%O2  in hydro-sureTM package</c:v>
                </c:pt>
              </c:strCache>
            </c:strRef>
          </c:tx>
          <c:spPr>
            <a:ln w="19050" cap="rnd">
              <a:solidFill>
                <a:schemeClr val="accent1"/>
              </a:solidFill>
              <a:prstDash val="sysDot"/>
              <a:round/>
            </a:ln>
            <a:effectLst/>
          </c:spPr>
          <c:marker>
            <c:symbol val="circle"/>
            <c:size val="5"/>
            <c:spPr>
              <a:solidFill>
                <a:schemeClr val="accent1"/>
              </a:solidFill>
              <a:ln w="9525">
                <a:solidFill>
                  <a:schemeClr val="accent1"/>
                </a:solidFill>
                <a:prstDash val="sysDot"/>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(Headspace!$F$3,Headspace!$F$6,Headspace!$F$15,Headspace!$F$29)</c:f>
              <c:numCache>
                <c:formatCode>0.0</c:formatCode>
                <c:ptCount val="4"/>
                <c:pt idx="0">
                  <c:v>8.1666666666666661</c:v>
                </c:pt>
                <c:pt idx="1">
                  <c:v>5.3666666666666671</c:v>
                </c:pt>
                <c:pt idx="2">
                  <c:v>6.95</c:v>
                </c:pt>
                <c:pt idx="3">
                  <c:v>9.7249999999999996</c:v>
                </c:pt>
              </c:numCache>
            </c:numRef>
          </c:yVal>
          <c:smooth val="1"/>
          <c:extLst>
            <c:ext xmlns:c16="http://schemas.microsoft.com/office/drawing/2014/chart" uri="{C3380CC4-5D6E-409C-BE32-E72D297353CC}">
              <c16:uniqueId val="{00000000-3FEC-4E65-AA85-2A9E2C906E7C}"/>
            </c:ext>
          </c:extLst>
        </c:ser>
        <c:ser>
          <c:idx val="1"/>
          <c:order val="1"/>
          <c:tx>
            <c:strRef>
              <c:f>Headspace!$E$35</c:f>
              <c:strCache>
                <c:ptCount val="1"/>
                <c:pt idx="0">
                  <c:v>%CO2 in hydro-sureTM package</c:v>
                </c:pt>
              </c:strCache>
            </c:strRef>
          </c:tx>
          <c:spPr>
            <a:ln w="19050" cap="rnd">
              <a:solidFill>
                <a:srgbClr val="C00000"/>
              </a:solidFill>
              <a:prstDash val="sysDot"/>
              <a:round/>
            </a:ln>
            <a:effectLst/>
          </c:spPr>
          <c:marker>
            <c:symbol val="circle"/>
            <c:size val="5"/>
            <c:spPr>
              <a:solidFill>
                <a:srgbClr val="C00000"/>
              </a:solidFill>
              <a:ln w="9525">
                <a:solidFill>
                  <a:srgbClr val="C00000"/>
                </a:solidFill>
                <a:prstDash val="sysDot"/>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(Headspace!$G$3,Headspace!$G$6,Headspace!$G$15,Headspace!$G$29)</c:f>
              <c:numCache>
                <c:formatCode>0.0</c:formatCode>
                <c:ptCount val="4"/>
                <c:pt idx="0">
                  <c:v>14.4</c:v>
                </c:pt>
                <c:pt idx="1">
                  <c:v>18.233333333333334</c:v>
                </c:pt>
                <c:pt idx="2">
                  <c:v>17.024999999999999</c:v>
                </c:pt>
                <c:pt idx="3">
                  <c:v>15.512499999999999</c:v>
                </c:pt>
              </c:numCache>
            </c:numRef>
          </c:yVal>
          <c:smooth val="1"/>
          <c:extLst>
            <c:ext xmlns:c16="http://schemas.microsoft.com/office/drawing/2014/chart" uri="{C3380CC4-5D6E-409C-BE32-E72D297353CC}">
              <c16:uniqueId val="{00000001-3FEC-4E65-AA85-2A9E2C906E7C}"/>
            </c:ext>
          </c:extLst>
        </c:ser>
        <c:ser>
          <c:idx val="2"/>
          <c:order val="2"/>
          <c:tx>
            <c:strRef>
              <c:f>Headspace!$E$36</c:f>
              <c:strCache>
                <c:ptCount val="1"/>
                <c:pt idx="0">
                  <c:v>%O2  in Laminate package</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(Headspace!$F$4,Headspace!$F$7,Headspace!$F$16,Headspace!$F$31)</c:f>
              <c:numCache>
                <c:formatCode>0.0</c:formatCode>
                <c:ptCount val="4"/>
                <c:pt idx="0">
                  <c:v>7</c:v>
                </c:pt>
                <c:pt idx="1">
                  <c:v>8.9250000000000007</c:v>
                </c:pt>
                <c:pt idx="2">
                  <c:v>4.833333333333333</c:v>
                </c:pt>
              </c:numCache>
            </c:numRef>
          </c:yVal>
          <c:smooth val="1"/>
          <c:extLst>
            <c:ext xmlns:c16="http://schemas.microsoft.com/office/drawing/2014/chart" uri="{C3380CC4-5D6E-409C-BE32-E72D297353CC}">
              <c16:uniqueId val="{00000002-3FEC-4E65-AA85-2A9E2C906E7C}"/>
            </c:ext>
          </c:extLst>
        </c:ser>
        <c:ser>
          <c:idx val="3"/>
          <c:order val="3"/>
          <c:tx>
            <c:strRef>
              <c:f>Headspace!$E$37</c:f>
              <c:strCache>
                <c:ptCount val="1"/>
                <c:pt idx="0">
                  <c:v>%CO2  in Laminate package</c:v>
                </c:pt>
              </c:strCache>
            </c:strRef>
          </c:tx>
          <c:spPr>
            <a:ln w="19050" cap="rnd">
              <a:solidFill>
                <a:srgbClr val="C00000"/>
              </a:solidFill>
              <a:round/>
            </a:ln>
            <a:effectLst/>
          </c:spPr>
          <c:marker>
            <c:symbol val="circle"/>
            <c:size val="5"/>
            <c:spPr>
              <a:solidFill>
                <a:srgbClr val="C00000"/>
              </a:solidFill>
              <a:ln w="9525">
                <a:solidFill>
                  <a:srgbClr val="C00000"/>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(Headspace!$G$4,Headspace!$G$7,Headspace!$G$16,Headspace!$G$31)</c:f>
              <c:numCache>
                <c:formatCode>0.0</c:formatCode>
                <c:ptCount val="4"/>
                <c:pt idx="0">
                  <c:v>15.7</c:v>
                </c:pt>
                <c:pt idx="1">
                  <c:v>14.824999999999999</c:v>
                </c:pt>
                <c:pt idx="2">
                  <c:v>21.366666666666664</c:v>
                </c:pt>
              </c:numCache>
            </c:numRef>
          </c:yVal>
          <c:smooth val="1"/>
          <c:extLst>
            <c:ext xmlns:c16="http://schemas.microsoft.com/office/drawing/2014/chart" uri="{C3380CC4-5D6E-409C-BE32-E72D297353CC}">
              <c16:uniqueId val="{00000003-3FEC-4E65-AA85-2A9E2C906E7C}"/>
            </c:ext>
          </c:extLst>
        </c:ser>
        <c:dLbls>
          <c:dLblPos val="t"/>
          <c:showLegendKey val="0"/>
          <c:showVal val="1"/>
          <c:showCatName val="0"/>
          <c:showSerName val="0"/>
          <c:showPercent val="0"/>
          <c:showBubbleSize val="0"/>
        </c:dLbls>
        <c:axId val="701981936"/>
        <c:axId val="701984888"/>
      </c:scatterChart>
      <c:valAx>
        <c:axId val="701981936"/>
        <c:scaling>
          <c:orientation val="minMax"/>
          <c:max val="19"/>
          <c:min val="9"/>
        </c:scaling>
        <c:delete val="0"/>
        <c:axPos val="b"/>
        <c:majorGridlines>
          <c:spPr>
            <a:ln w="9525" cap="flat" cmpd="sng" algn="ctr">
              <a:solidFill>
                <a:schemeClr val="tx1">
                  <a:lumMod val="15000"/>
                  <a:lumOff val="85000"/>
                </a:schemeClr>
              </a:solidFill>
              <a:round/>
            </a:ln>
            <a:effectLst/>
          </c:spPr>
        </c:majorGridlines>
        <c:title>
          <c:tx>
            <c:strRef>
              <c:f>Headspace!$C$1</c:f>
              <c:strCache>
                <c:ptCount val="1"/>
                <c:pt idx="0">
                  <c:v># Days in Storage</c:v>
                </c:pt>
              </c:strCache>
            </c:strRef>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701984888"/>
        <c:crosses val="autoZero"/>
        <c:crossBetween val="midCat"/>
      </c:valAx>
      <c:valAx>
        <c:axId val="701984888"/>
        <c:scaling>
          <c:orientation val="minMax"/>
        </c:scaling>
        <c:delete val="0"/>
        <c:axPos val="l"/>
        <c:majorGridlines>
          <c:spPr>
            <a:ln w="9525" cap="flat" cmpd="sng" algn="ctr">
              <a:solidFill>
                <a:schemeClr val="tx1">
                  <a:lumMod val="15000"/>
                  <a:lumOff val="85000"/>
                </a:schemeClr>
              </a:solidFill>
              <a:round/>
            </a:ln>
            <a:effectLst/>
          </c:spPr>
        </c:majorGridlines>
        <c:title>
          <c:tx>
            <c:strRef>
              <c:f>Headspace!$I$1</c:f>
              <c:strCache>
                <c:ptCount val="1"/>
                <c:pt idx="0">
                  <c:v>Headspace Gas (%)</c:v>
                </c:pt>
              </c:strCache>
            </c:strRef>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701981936"/>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28575">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dirty="0"/>
              <a:t>Headspace Gas Levels in hydro-sure</a:t>
            </a:r>
            <a:r>
              <a:rPr lang="en-US" baseline="30000" dirty="0"/>
              <a:t>TM</a:t>
            </a:r>
            <a:r>
              <a:rPr lang="en-US" dirty="0"/>
              <a:t> and Laminate Bags</a:t>
            </a:r>
          </a:p>
        </c:rich>
      </c:tx>
      <c:layout>
        <c:manualLayout>
          <c:xMode val="edge"/>
          <c:yMode val="edge"/>
          <c:x val="0.16116247043193674"/>
          <c:y val="1.563517915309446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scatterChart>
        <c:scatterStyle val="smoothMarker"/>
        <c:varyColors val="0"/>
        <c:ser>
          <c:idx val="0"/>
          <c:order val="0"/>
          <c:tx>
            <c:strRef>
              <c:f>Headspace!$E$34</c:f>
              <c:strCache>
                <c:ptCount val="1"/>
                <c:pt idx="0">
                  <c:v>%O2  in hydro-sureTM package</c:v>
                </c:pt>
              </c:strCache>
            </c:strRef>
          </c:tx>
          <c:spPr>
            <a:ln w="19050" cap="rnd">
              <a:solidFill>
                <a:schemeClr val="accent1"/>
              </a:solidFill>
              <a:prstDash val="sysDot"/>
              <a:round/>
            </a:ln>
            <a:effectLst/>
          </c:spPr>
          <c:marker>
            <c:symbol val="circle"/>
            <c:size val="5"/>
            <c:spPr>
              <a:solidFill>
                <a:schemeClr val="accent1"/>
              </a:solidFill>
              <a:ln w="9525">
                <a:solidFill>
                  <a:schemeClr val="accent1"/>
                </a:solidFill>
                <a:prstDash val="sysDot"/>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(Headspace!$F$3,Headspace!$F$6,Headspace!$F$15,Headspace!$F$29)</c:f>
              <c:numCache>
                <c:formatCode>0.0</c:formatCode>
                <c:ptCount val="4"/>
                <c:pt idx="0">
                  <c:v>8.1666666666666661</c:v>
                </c:pt>
                <c:pt idx="1">
                  <c:v>5.3666666666666671</c:v>
                </c:pt>
                <c:pt idx="2">
                  <c:v>6.95</c:v>
                </c:pt>
                <c:pt idx="3">
                  <c:v>9.7249999999999996</c:v>
                </c:pt>
              </c:numCache>
            </c:numRef>
          </c:yVal>
          <c:smooth val="1"/>
          <c:extLst>
            <c:ext xmlns:c16="http://schemas.microsoft.com/office/drawing/2014/chart" uri="{C3380CC4-5D6E-409C-BE32-E72D297353CC}">
              <c16:uniqueId val="{00000000-3FEC-4E65-AA85-2A9E2C906E7C}"/>
            </c:ext>
          </c:extLst>
        </c:ser>
        <c:ser>
          <c:idx val="1"/>
          <c:order val="1"/>
          <c:tx>
            <c:strRef>
              <c:f>Headspace!$E$35</c:f>
              <c:strCache>
                <c:ptCount val="1"/>
                <c:pt idx="0">
                  <c:v>%CO2 in hydro-sureTM package</c:v>
                </c:pt>
              </c:strCache>
            </c:strRef>
          </c:tx>
          <c:spPr>
            <a:ln w="19050" cap="rnd">
              <a:solidFill>
                <a:srgbClr val="C00000"/>
              </a:solidFill>
              <a:prstDash val="sysDot"/>
              <a:round/>
            </a:ln>
            <a:effectLst/>
          </c:spPr>
          <c:marker>
            <c:symbol val="circle"/>
            <c:size val="5"/>
            <c:spPr>
              <a:solidFill>
                <a:srgbClr val="C00000"/>
              </a:solidFill>
              <a:ln w="9525">
                <a:solidFill>
                  <a:srgbClr val="C00000"/>
                </a:solidFill>
                <a:prstDash val="sysDot"/>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(Headspace!$G$3,Headspace!$G$6,Headspace!$G$15,Headspace!$G$29)</c:f>
              <c:numCache>
                <c:formatCode>0.0</c:formatCode>
                <c:ptCount val="4"/>
                <c:pt idx="0">
                  <c:v>14.4</c:v>
                </c:pt>
                <c:pt idx="1">
                  <c:v>18.233333333333334</c:v>
                </c:pt>
                <c:pt idx="2">
                  <c:v>17.024999999999999</c:v>
                </c:pt>
                <c:pt idx="3">
                  <c:v>15.512499999999999</c:v>
                </c:pt>
              </c:numCache>
            </c:numRef>
          </c:yVal>
          <c:smooth val="1"/>
          <c:extLst>
            <c:ext xmlns:c16="http://schemas.microsoft.com/office/drawing/2014/chart" uri="{C3380CC4-5D6E-409C-BE32-E72D297353CC}">
              <c16:uniqueId val="{00000001-3FEC-4E65-AA85-2A9E2C906E7C}"/>
            </c:ext>
          </c:extLst>
        </c:ser>
        <c:ser>
          <c:idx val="2"/>
          <c:order val="2"/>
          <c:tx>
            <c:strRef>
              <c:f>Headspace!$E$36</c:f>
              <c:strCache>
                <c:ptCount val="1"/>
                <c:pt idx="0">
                  <c:v>%O2  in Laminate package</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(Headspace!$F$4,Headspace!$F$7,Headspace!$F$16,Headspace!$F$31)</c:f>
              <c:numCache>
                <c:formatCode>0.0</c:formatCode>
                <c:ptCount val="4"/>
                <c:pt idx="0">
                  <c:v>7</c:v>
                </c:pt>
                <c:pt idx="1">
                  <c:v>8.9250000000000007</c:v>
                </c:pt>
                <c:pt idx="2">
                  <c:v>4.833333333333333</c:v>
                </c:pt>
              </c:numCache>
            </c:numRef>
          </c:yVal>
          <c:smooth val="1"/>
          <c:extLst>
            <c:ext xmlns:c16="http://schemas.microsoft.com/office/drawing/2014/chart" uri="{C3380CC4-5D6E-409C-BE32-E72D297353CC}">
              <c16:uniqueId val="{00000002-3FEC-4E65-AA85-2A9E2C906E7C}"/>
            </c:ext>
          </c:extLst>
        </c:ser>
        <c:ser>
          <c:idx val="3"/>
          <c:order val="3"/>
          <c:tx>
            <c:strRef>
              <c:f>Headspace!$E$37</c:f>
              <c:strCache>
                <c:ptCount val="1"/>
                <c:pt idx="0">
                  <c:v>%CO2  in Laminate package</c:v>
                </c:pt>
              </c:strCache>
            </c:strRef>
          </c:tx>
          <c:spPr>
            <a:ln w="19050" cap="rnd">
              <a:solidFill>
                <a:srgbClr val="C00000"/>
              </a:solidFill>
              <a:round/>
            </a:ln>
            <a:effectLst/>
          </c:spPr>
          <c:marker>
            <c:symbol val="circle"/>
            <c:size val="5"/>
            <c:spPr>
              <a:solidFill>
                <a:srgbClr val="C00000"/>
              </a:solidFill>
              <a:ln w="9525">
                <a:solidFill>
                  <a:srgbClr val="C00000"/>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xVal>
            <c:numRef>
              <c:f>Headspace!$T$8:$T$11</c:f>
              <c:numCache>
                <c:formatCode>General</c:formatCode>
                <c:ptCount val="4"/>
                <c:pt idx="0">
                  <c:v>9</c:v>
                </c:pt>
                <c:pt idx="1">
                  <c:v>12</c:v>
                </c:pt>
                <c:pt idx="2">
                  <c:v>15</c:v>
                </c:pt>
                <c:pt idx="3">
                  <c:v>19</c:v>
                </c:pt>
              </c:numCache>
            </c:numRef>
          </c:xVal>
          <c:yVal>
            <c:numRef>
              <c:f>(Headspace!$G$4,Headspace!$G$7,Headspace!$G$16,Headspace!$G$31)</c:f>
              <c:numCache>
                <c:formatCode>0.0</c:formatCode>
                <c:ptCount val="4"/>
                <c:pt idx="0">
                  <c:v>15.7</c:v>
                </c:pt>
                <c:pt idx="1">
                  <c:v>14.824999999999999</c:v>
                </c:pt>
                <c:pt idx="2">
                  <c:v>21.366666666666664</c:v>
                </c:pt>
              </c:numCache>
            </c:numRef>
          </c:yVal>
          <c:smooth val="1"/>
          <c:extLst>
            <c:ext xmlns:c16="http://schemas.microsoft.com/office/drawing/2014/chart" uri="{C3380CC4-5D6E-409C-BE32-E72D297353CC}">
              <c16:uniqueId val="{00000003-3FEC-4E65-AA85-2A9E2C906E7C}"/>
            </c:ext>
          </c:extLst>
        </c:ser>
        <c:dLbls>
          <c:dLblPos val="t"/>
          <c:showLegendKey val="0"/>
          <c:showVal val="1"/>
          <c:showCatName val="0"/>
          <c:showSerName val="0"/>
          <c:showPercent val="0"/>
          <c:showBubbleSize val="0"/>
        </c:dLbls>
        <c:axId val="701981936"/>
        <c:axId val="701984888"/>
      </c:scatterChart>
      <c:valAx>
        <c:axId val="701981936"/>
        <c:scaling>
          <c:orientation val="minMax"/>
          <c:max val="19"/>
          <c:min val="9"/>
        </c:scaling>
        <c:delete val="0"/>
        <c:axPos val="b"/>
        <c:majorGridlines>
          <c:spPr>
            <a:ln w="9525" cap="flat" cmpd="sng" algn="ctr">
              <a:solidFill>
                <a:schemeClr val="tx1">
                  <a:lumMod val="15000"/>
                  <a:lumOff val="85000"/>
                </a:schemeClr>
              </a:solidFill>
              <a:round/>
            </a:ln>
            <a:effectLst/>
          </c:spPr>
        </c:majorGridlines>
        <c:title>
          <c:tx>
            <c:strRef>
              <c:f>Headspace!$C$1</c:f>
              <c:strCache>
                <c:ptCount val="1"/>
                <c:pt idx="0">
                  <c:v># Days in Storage</c:v>
                </c:pt>
              </c:strCache>
            </c:strRef>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701984888"/>
        <c:crosses val="autoZero"/>
        <c:crossBetween val="midCat"/>
      </c:valAx>
      <c:valAx>
        <c:axId val="701984888"/>
        <c:scaling>
          <c:orientation val="minMax"/>
        </c:scaling>
        <c:delete val="0"/>
        <c:axPos val="l"/>
        <c:majorGridlines>
          <c:spPr>
            <a:ln w="9525" cap="flat" cmpd="sng" algn="ctr">
              <a:solidFill>
                <a:schemeClr val="tx1">
                  <a:lumMod val="15000"/>
                  <a:lumOff val="85000"/>
                </a:schemeClr>
              </a:solidFill>
              <a:round/>
            </a:ln>
            <a:effectLst/>
          </c:spPr>
        </c:majorGridlines>
        <c:title>
          <c:tx>
            <c:strRef>
              <c:f>Headspace!$I$1</c:f>
              <c:strCache>
                <c:ptCount val="1"/>
                <c:pt idx="0">
                  <c:v>Headspace Gas (%)</c:v>
                </c:pt>
              </c:strCache>
            </c:strRef>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701981936"/>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28575">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a:t>Weight Loss (%) in Avocados Packaged in Control, hydro-sure     and Laminate Bags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'Weight Loss'!$E$5</c:f>
              <c:strCache>
                <c:ptCount val="1"/>
                <c:pt idx="0">
                  <c:v>Control (Netted Bag)</c:v>
                </c:pt>
              </c:strCache>
            </c:strRef>
          </c:tx>
          <c:spPr>
            <a:solidFill>
              <a:schemeClr val="accent1"/>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highlight>
                      <a:srgbClr val="FFFF00"/>
                    </a:highlight>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Loss'!$F$2,'Weight Loss'!$F$5,'Weight Loss'!$F$8,'Weight Loss'!$F$11,'Weight Loss'!$F$14,'Weight Loss'!$F$17,'Weight Loss'!$F$22,'Weight Loss'!$F$25,'Weight Loss'!$F$27,'Weight Loss'!$F$30,'Weight Loss'!$F$33)</c:f>
              <c:numCache>
                <c:formatCode>0.0</c:formatCode>
                <c:ptCount val="10"/>
                <c:pt idx="0">
                  <c:v>5.7</c:v>
                </c:pt>
                <c:pt idx="1">
                  <c:v>7.2792484627858913</c:v>
                </c:pt>
                <c:pt idx="2">
                  <c:v>9.8366161569035757</c:v>
                </c:pt>
                <c:pt idx="3">
                  <c:v>10.322580645161299</c:v>
                </c:pt>
                <c:pt idx="4">
                  <c:v>12.594259038539221</c:v>
                </c:pt>
                <c:pt idx="6">
                  <c:v>16.899999999999999</c:v>
                </c:pt>
              </c:numCache>
              <c:extLst/>
            </c:numRef>
          </c:val>
          <c:extLst>
            <c:ext xmlns:c16="http://schemas.microsoft.com/office/drawing/2014/chart" uri="{C3380CC4-5D6E-409C-BE32-E72D297353CC}">
              <c16:uniqueId val="{00000000-943A-4F93-9D3C-23427D39F9AA}"/>
            </c:ext>
          </c:extLst>
        </c:ser>
        <c:ser>
          <c:idx val="1"/>
          <c:order val="1"/>
          <c:tx>
            <c:strRef>
              <c:f>'Weight Loss'!$E$6</c:f>
              <c:strCache>
                <c:ptCount val="1"/>
                <c:pt idx="0">
                  <c:v>hydro-sureTM</c:v>
                </c:pt>
              </c:strCache>
            </c:strRef>
          </c:tx>
          <c:spPr>
            <a:solidFill>
              <a:schemeClr val="accent4"/>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Loss'!$F$3,'Weight Loss'!$F$6,'Weight Loss'!$F$9,'Weight Loss'!$F$12,'Weight Loss'!$F$15,'Weight Loss'!$F$18,'Weight Loss'!$F$20,'Weight Loss'!$F$23,'Weight Loss'!$F$26,'Weight Loss'!$F$29,'Weight Loss'!$F$32)</c:f>
              <c:numCache>
                <c:formatCode>0.0</c:formatCode>
                <c:ptCount val="10"/>
                <c:pt idx="0">
                  <c:v>2.4</c:v>
                </c:pt>
                <c:pt idx="1">
                  <c:v>3.0419360484568636</c:v>
                </c:pt>
                <c:pt idx="2">
                  <c:v>4.1137780440651497</c:v>
                </c:pt>
                <c:pt idx="3">
                  <c:v>6.6433566433566416</c:v>
                </c:pt>
                <c:pt idx="4">
                  <c:v>5.2091724464103741</c:v>
                </c:pt>
                <c:pt idx="5">
                  <c:v>9.2307692307692246</c:v>
                </c:pt>
                <c:pt idx="6">
                  <c:v>6.1538461538461435</c:v>
                </c:pt>
                <c:pt idx="7">
                  <c:v>7.5524475524475445</c:v>
                </c:pt>
                <c:pt idx="8">
                  <c:v>4.4147157190635484</c:v>
                </c:pt>
                <c:pt idx="9">
                  <c:v>7.3858971882916222</c:v>
                </c:pt>
              </c:numCache>
              <c:extLst/>
            </c:numRef>
          </c:val>
          <c:extLst>
            <c:ext xmlns:c16="http://schemas.microsoft.com/office/drawing/2014/chart" uri="{C3380CC4-5D6E-409C-BE32-E72D297353CC}">
              <c16:uniqueId val="{00000001-943A-4F93-9D3C-23427D39F9AA}"/>
            </c:ext>
          </c:extLst>
        </c:ser>
        <c:ser>
          <c:idx val="2"/>
          <c:order val="2"/>
          <c:tx>
            <c:strRef>
              <c:f>'Weight Loss'!$E$7</c:f>
              <c:strCache>
                <c:ptCount val="1"/>
                <c:pt idx="0">
                  <c:v>Laminate</c:v>
                </c:pt>
              </c:strCache>
            </c:strRef>
          </c:tx>
          <c:spPr>
            <a:solidFill>
              <a:srgbClr val="C00000"/>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Loss'!$F$4,'Weight Loss'!$F$7,'Weight Loss'!$F$10,'Weight Loss'!$F$13,'Weight Loss'!$F$16,'Weight Loss'!$F$19,'Weight Loss'!$F$21,'Weight Loss'!$F$24,'Weight Loss'!$F$28,'Weight Loss'!$F$31,'Weight Loss'!$F$34)</c:f>
              <c:numCache>
                <c:formatCode>0.0</c:formatCode>
                <c:ptCount val="10"/>
                <c:pt idx="0" formatCode="General">
                  <c:v>0.6</c:v>
                </c:pt>
                <c:pt idx="1">
                  <c:v>0.69801262644154893</c:v>
                </c:pt>
                <c:pt idx="2">
                  <c:v>0.90149403769923464</c:v>
                </c:pt>
                <c:pt idx="3">
                  <c:v>4.4827586206896513</c:v>
                </c:pt>
                <c:pt idx="4">
                  <c:v>1.1243732579006303</c:v>
                </c:pt>
                <c:pt idx="6">
                  <c:v>6.6896551724137918</c:v>
                </c:pt>
              </c:numCache>
              <c:extLst/>
            </c:numRef>
          </c:val>
          <c:extLst>
            <c:ext xmlns:c16="http://schemas.microsoft.com/office/drawing/2014/chart" uri="{C3380CC4-5D6E-409C-BE32-E72D297353CC}">
              <c16:uniqueId val="{00000002-943A-4F93-9D3C-23427D39F9AA}"/>
            </c:ext>
          </c:extLst>
        </c:ser>
        <c:dLbls>
          <c:dLblPos val="outEnd"/>
          <c:showLegendKey val="0"/>
          <c:showVal val="1"/>
          <c:showCatName val="0"/>
          <c:showSerName val="0"/>
          <c:showPercent val="0"/>
          <c:showBubbleSize val="0"/>
        </c:dLbls>
        <c:gapWidth val="219"/>
        <c:overlap val="-27"/>
        <c:axId val="379213304"/>
        <c:axId val="373677640"/>
      </c:barChart>
      <c:catAx>
        <c:axId val="379213304"/>
        <c:scaling>
          <c:orientation val="minMax"/>
        </c:scaling>
        <c:delete val="0"/>
        <c:axPos val="b"/>
        <c:title>
          <c:tx>
            <c:strRef>
              <c:f>'Weight Loss'!$C$1</c:f>
              <c:strCache>
                <c:ptCount val="1"/>
                <c:pt idx="0">
                  <c:v># Days in Storage</c:v>
                </c:pt>
              </c:strCache>
            </c:strRef>
          </c:tx>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cross"/>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373677640"/>
        <c:crosses val="autoZero"/>
        <c:auto val="1"/>
        <c:lblAlgn val="ctr"/>
        <c:lblOffset val="100"/>
        <c:noMultiLvlLbl val="0"/>
      </c:catAx>
      <c:valAx>
        <c:axId val="373677640"/>
        <c:scaling>
          <c:orientation val="minMax"/>
        </c:scaling>
        <c:delete val="0"/>
        <c:axPos val="l"/>
        <c:majorGridlines>
          <c:spPr>
            <a:ln w="9525" cap="flat" cmpd="sng" algn="ctr">
              <a:solidFill>
                <a:schemeClr val="tx1">
                  <a:lumMod val="15000"/>
                  <a:lumOff val="85000"/>
                </a:schemeClr>
              </a:solidFill>
              <a:round/>
            </a:ln>
            <a:effectLst/>
          </c:spPr>
        </c:majorGridlines>
        <c:title>
          <c:tx>
            <c:strRef>
              <c:f>'Weight Loss'!$F$1</c:f>
              <c:strCache>
                <c:ptCount val="1"/>
                <c:pt idx="0">
                  <c:v>Weight Loss (%)</c:v>
                </c:pt>
              </c:strCache>
            </c:strRef>
          </c:tx>
          <c:overlay val="0"/>
          <c:spPr>
            <a:noFill/>
            <a:ln>
              <a:noFill/>
            </a:ln>
            <a:effectLst/>
          </c:spPr>
          <c:txPr>
            <a:bodyPr rot="-540000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3792133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38100">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a:t>Weight Loss (%) in Avocados Packaged in Control, hydro-sure     and Laminate Bags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'Weight Loss'!$E$5</c:f>
              <c:strCache>
                <c:ptCount val="1"/>
                <c:pt idx="0">
                  <c:v>Control (Netted Bag)</c:v>
                </c:pt>
              </c:strCache>
            </c:strRef>
          </c:tx>
          <c:spPr>
            <a:solidFill>
              <a:schemeClr val="accent1"/>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Loss'!$F$2,'Weight Loss'!$F$5,'Weight Loss'!$F$8,'Weight Loss'!$F$11,'Weight Loss'!$F$14,'Weight Loss'!$F$17,'Weight Loss'!$F$22,'Weight Loss'!$F$25,'Weight Loss'!$F$27,'Weight Loss'!$F$30,'Weight Loss'!$F$33)</c:f>
              <c:numCache>
                <c:formatCode>0.0</c:formatCode>
                <c:ptCount val="10"/>
                <c:pt idx="0">
                  <c:v>5.7</c:v>
                </c:pt>
                <c:pt idx="1">
                  <c:v>7.2792484627858913</c:v>
                </c:pt>
                <c:pt idx="2">
                  <c:v>9.8366161569035757</c:v>
                </c:pt>
                <c:pt idx="3">
                  <c:v>10.322580645161299</c:v>
                </c:pt>
                <c:pt idx="4">
                  <c:v>12.594259038539221</c:v>
                </c:pt>
                <c:pt idx="6">
                  <c:v>16.899999999999999</c:v>
                </c:pt>
              </c:numCache>
              <c:extLst/>
            </c:numRef>
          </c:val>
          <c:extLst>
            <c:ext xmlns:c16="http://schemas.microsoft.com/office/drawing/2014/chart" uri="{C3380CC4-5D6E-409C-BE32-E72D297353CC}">
              <c16:uniqueId val="{00000000-943A-4F93-9D3C-23427D39F9AA}"/>
            </c:ext>
          </c:extLst>
        </c:ser>
        <c:ser>
          <c:idx val="1"/>
          <c:order val="1"/>
          <c:tx>
            <c:strRef>
              <c:f>'Weight Loss'!$E$6</c:f>
              <c:strCache>
                <c:ptCount val="1"/>
                <c:pt idx="0">
                  <c:v>hydro-sureTM</c:v>
                </c:pt>
              </c:strCache>
            </c:strRef>
          </c:tx>
          <c:spPr>
            <a:solidFill>
              <a:schemeClr val="accent4"/>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Loss'!$F$3,'Weight Loss'!$F$6,'Weight Loss'!$F$9,'Weight Loss'!$F$12,'Weight Loss'!$F$15,'Weight Loss'!$F$18,'Weight Loss'!$F$20,'Weight Loss'!$F$23,'Weight Loss'!$F$26,'Weight Loss'!$F$29,'Weight Loss'!$F$32)</c:f>
              <c:numCache>
                <c:formatCode>0.0</c:formatCode>
                <c:ptCount val="10"/>
                <c:pt idx="0">
                  <c:v>2.4</c:v>
                </c:pt>
                <c:pt idx="1">
                  <c:v>3.0419360484568636</c:v>
                </c:pt>
                <c:pt idx="2">
                  <c:v>4.1137780440651497</c:v>
                </c:pt>
                <c:pt idx="3">
                  <c:v>6.6433566433566416</c:v>
                </c:pt>
                <c:pt idx="4">
                  <c:v>5.2091724464103741</c:v>
                </c:pt>
                <c:pt idx="5">
                  <c:v>9.2307692307692246</c:v>
                </c:pt>
                <c:pt idx="6">
                  <c:v>6.1538461538461435</c:v>
                </c:pt>
                <c:pt idx="7">
                  <c:v>7.5524475524475445</c:v>
                </c:pt>
                <c:pt idx="8">
                  <c:v>4.4147157190635484</c:v>
                </c:pt>
                <c:pt idx="9">
                  <c:v>7.3858971882916222</c:v>
                </c:pt>
              </c:numCache>
              <c:extLst/>
            </c:numRef>
          </c:val>
          <c:extLst>
            <c:ext xmlns:c16="http://schemas.microsoft.com/office/drawing/2014/chart" uri="{C3380CC4-5D6E-409C-BE32-E72D297353CC}">
              <c16:uniqueId val="{00000001-943A-4F93-9D3C-23427D39F9AA}"/>
            </c:ext>
          </c:extLst>
        </c:ser>
        <c:ser>
          <c:idx val="2"/>
          <c:order val="2"/>
          <c:tx>
            <c:strRef>
              <c:f>'Weight Loss'!$E$7</c:f>
              <c:strCache>
                <c:ptCount val="1"/>
                <c:pt idx="0">
                  <c:v>Laminate</c:v>
                </c:pt>
              </c:strCache>
            </c:strRef>
          </c:tx>
          <c:spPr>
            <a:solidFill>
              <a:srgbClr val="C00000"/>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highlight>
                      <a:srgbClr val="FFFF00"/>
                    </a:highlight>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Loss'!$F$4,'Weight Loss'!$F$7,'Weight Loss'!$F$10,'Weight Loss'!$F$13,'Weight Loss'!$F$16,'Weight Loss'!$F$19,'Weight Loss'!$F$21,'Weight Loss'!$F$24,'Weight Loss'!$F$28,'Weight Loss'!$F$31,'Weight Loss'!$F$34)</c:f>
              <c:numCache>
                <c:formatCode>0.0</c:formatCode>
                <c:ptCount val="10"/>
                <c:pt idx="0" formatCode="General">
                  <c:v>0.6</c:v>
                </c:pt>
                <c:pt idx="1">
                  <c:v>0.69801262644154893</c:v>
                </c:pt>
                <c:pt idx="2">
                  <c:v>0.90149403769923464</c:v>
                </c:pt>
                <c:pt idx="3">
                  <c:v>4.4827586206896513</c:v>
                </c:pt>
                <c:pt idx="4">
                  <c:v>1.1243732579006303</c:v>
                </c:pt>
                <c:pt idx="6">
                  <c:v>6.6896551724137918</c:v>
                </c:pt>
              </c:numCache>
              <c:extLst/>
            </c:numRef>
          </c:val>
          <c:extLst>
            <c:ext xmlns:c16="http://schemas.microsoft.com/office/drawing/2014/chart" uri="{C3380CC4-5D6E-409C-BE32-E72D297353CC}">
              <c16:uniqueId val="{00000002-943A-4F93-9D3C-23427D39F9AA}"/>
            </c:ext>
          </c:extLst>
        </c:ser>
        <c:dLbls>
          <c:dLblPos val="outEnd"/>
          <c:showLegendKey val="0"/>
          <c:showVal val="1"/>
          <c:showCatName val="0"/>
          <c:showSerName val="0"/>
          <c:showPercent val="0"/>
          <c:showBubbleSize val="0"/>
        </c:dLbls>
        <c:gapWidth val="219"/>
        <c:overlap val="-27"/>
        <c:axId val="379213304"/>
        <c:axId val="373677640"/>
      </c:barChart>
      <c:catAx>
        <c:axId val="379213304"/>
        <c:scaling>
          <c:orientation val="minMax"/>
        </c:scaling>
        <c:delete val="0"/>
        <c:axPos val="b"/>
        <c:title>
          <c:tx>
            <c:strRef>
              <c:f>'Weight Loss'!$C$1</c:f>
              <c:strCache>
                <c:ptCount val="1"/>
                <c:pt idx="0">
                  <c:v># Days in Storage</c:v>
                </c:pt>
              </c:strCache>
            </c:strRef>
          </c:tx>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cross"/>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373677640"/>
        <c:crosses val="autoZero"/>
        <c:auto val="1"/>
        <c:lblAlgn val="ctr"/>
        <c:lblOffset val="100"/>
        <c:noMultiLvlLbl val="0"/>
      </c:catAx>
      <c:valAx>
        <c:axId val="373677640"/>
        <c:scaling>
          <c:orientation val="minMax"/>
        </c:scaling>
        <c:delete val="0"/>
        <c:axPos val="l"/>
        <c:majorGridlines>
          <c:spPr>
            <a:ln w="9525" cap="flat" cmpd="sng" algn="ctr">
              <a:solidFill>
                <a:schemeClr val="tx1">
                  <a:lumMod val="15000"/>
                  <a:lumOff val="85000"/>
                </a:schemeClr>
              </a:solidFill>
              <a:round/>
            </a:ln>
            <a:effectLst/>
          </c:spPr>
        </c:majorGridlines>
        <c:title>
          <c:tx>
            <c:strRef>
              <c:f>'Weight Loss'!$F$1</c:f>
              <c:strCache>
                <c:ptCount val="1"/>
                <c:pt idx="0">
                  <c:v>Weight Loss (%)</c:v>
                </c:pt>
              </c:strCache>
            </c:strRef>
          </c:tx>
          <c:overlay val="0"/>
          <c:spPr>
            <a:noFill/>
            <a:ln>
              <a:noFill/>
            </a:ln>
            <a:effectLst/>
          </c:spPr>
          <c:txPr>
            <a:bodyPr rot="-540000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3792133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38100">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a:t>Weight Loss (%) in Avocados Packaged in Control, hydro-sure     and Laminate Bags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'Weight Loss'!$E$5</c:f>
              <c:strCache>
                <c:ptCount val="1"/>
                <c:pt idx="0">
                  <c:v>Control (Netted Bag)</c:v>
                </c:pt>
              </c:strCache>
            </c:strRef>
          </c:tx>
          <c:spPr>
            <a:solidFill>
              <a:schemeClr val="accent1"/>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Loss'!$F$2,'Weight Loss'!$F$5,'Weight Loss'!$F$8,'Weight Loss'!$F$11,'Weight Loss'!$F$14,'Weight Loss'!$F$17,'Weight Loss'!$F$22,'Weight Loss'!$F$25,'Weight Loss'!$F$27,'Weight Loss'!$F$30,'Weight Loss'!$F$33)</c:f>
              <c:numCache>
                <c:formatCode>0.0</c:formatCode>
                <c:ptCount val="10"/>
                <c:pt idx="0">
                  <c:v>5.7</c:v>
                </c:pt>
                <c:pt idx="1">
                  <c:v>7.2792484627858913</c:v>
                </c:pt>
                <c:pt idx="2">
                  <c:v>9.8366161569035757</c:v>
                </c:pt>
                <c:pt idx="3">
                  <c:v>10.322580645161299</c:v>
                </c:pt>
                <c:pt idx="4">
                  <c:v>12.594259038539221</c:v>
                </c:pt>
                <c:pt idx="6">
                  <c:v>16.899999999999999</c:v>
                </c:pt>
              </c:numCache>
              <c:extLst/>
            </c:numRef>
          </c:val>
          <c:extLst>
            <c:ext xmlns:c16="http://schemas.microsoft.com/office/drawing/2014/chart" uri="{C3380CC4-5D6E-409C-BE32-E72D297353CC}">
              <c16:uniqueId val="{00000000-943A-4F93-9D3C-23427D39F9AA}"/>
            </c:ext>
          </c:extLst>
        </c:ser>
        <c:ser>
          <c:idx val="1"/>
          <c:order val="1"/>
          <c:tx>
            <c:strRef>
              <c:f>'Weight Loss'!$E$6</c:f>
              <c:strCache>
                <c:ptCount val="1"/>
                <c:pt idx="0">
                  <c:v>hydro-sureTM</c:v>
                </c:pt>
              </c:strCache>
            </c:strRef>
          </c:tx>
          <c:spPr>
            <a:solidFill>
              <a:schemeClr val="accent4"/>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highlight>
                      <a:srgbClr val="FFFF00"/>
                    </a:highlight>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Loss'!$F$3,'Weight Loss'!$F$6,'Weight Loss'!$F$9,'Weight Loss'!$F$12,'Weight Loss'!$F$15,'Weight Loss'!$F$18,'Weight Loss'!$F$20,'Weight Loss'!$F$23,'Weight Loss'!$F$26,'Weight Loss'!$F$29,'Weight Loss'!$F$32)</c:f>
              <c:numCache>
                <c:formatCode>0.0</c:formatCode>
                <c:ptCount val="10"/>
                <c:pt idx="0">
                  <c:v>2.4</c:v>
                </c:pt>
                <c:pt idx="1">
                  <c:v>3.0419360484568636</c:v>
                </c:pt>
                <c:pt idx="2">
                  <c:v>4.1137780440651497</c:v>
                </c:pt>
                <c:pt idx="3">
                  <c:v>6.6433566433566416</c:v>
                </c:pt>
                <c:pt idx="4">
                  <c:v>5.2091724464103741</c:v>
                </c:pt>
                <c:pt idx="5">
                  <c:v>9.2307692307692246</c:v>
                </c:pt>
                <c:pt idx="6">
                  <c:v>6.1538461538461435</c:v>
                </c:pt>
                <c:pt idx="7">
                  <c:v>7.5524475524475445</c:v>
                </c:pt>
                <c:pt idx="8">
                  <c:v>4.4147157190635484</c:v>
                </c:pt>
                <c:pt idx="9">
                  <c:v>7.3858971882916222</c:v>
                </c:pt>
              </c:numCache>
              <c:extLst/>
            </c:numRef>
          </c:val>
          <c:extLst>
            <c:ext xmlns:c16="http://schemas.microsoft.com/office/drawing/2014/chart" uri="{C3380CC4-5D6E-409C-BE32-E72D297353CC}">
              <c16:uniqueId val="{00000001-943A-4F93-9D3C-23427D39F9AA}"/>
            </c:ext>
          </c:extLst>
        </c:ser>
        <c:ser>
          <c:idx val="2"/>
          <c:order val="2"/>
          <c:tx>
            <c:strRef>
              <c:f>'Weight Loss'!$E$7</c:f>
              <c:strCache>
                <c:ptCount val="1"/>
                <c:pt idx="0">
                  <c:v>Laminate</c:v>
                </c:pt>
              </c:strCache>
            </c:strRef>
          </c:tx>
          <c:spPr>
            <a:solidFill>
              <a:srgbClr val="C00000"/>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('Weight Loss'!$C$4,'Weight Loss'!$C$7,'Weight Loss'!$C$10,'Weight Loss'!$C$13,'Weight Loss'!$C$16,'Weight Loss'!$C$19,'Weight Loss'!$C$21,'Weight Loss'!$C$24,'Weight Loss'!$C$28,'Weight Loss'!$C$31,'Weight Loss'!$C$34)</c:f>
              <c:strCache>
                <c:ptCount val="10"/>
                <c:pt idx="0">
                  <c:v>5 days in package</c:v>
                </c:pt>
                <c:pt idx="1">
                  <c:v>9 days in package</c:v>
                </c:pt>
                <c:pt idx="2">
                  <c:v>12 days in package</c:v>
                </c:pt>
                <c:pt idx="3">
                  <c:v>12 days (9 days in package + 3 days in air)</c:v>
                </c:pt>
                <c:pt idx="4">
                  <c:v>15 days in package</c:v>
                </c:pt>
                <c:pt idx="5">
                  <c:v>15 days (9 days in package + 6 days in air)</c:v>
                </c:pt>
                <c:pt idx="6">
                  <c:v>15 days (12 days in package + 3 days in air)</c:v>
                </c:pt>
                <c:pt idx="7">
                  <c:v>17 days (9 days in package + 8 days in air)</c:v>
                </c:pt>
                <c:pt idx="8">
                  <c:v>17 days (15 days in package + 2 days in air)</c:v>
                </c:pt>
                <c:pt idx="9">
                  <c:v>19 days in package</c:v>
                </c:pt>
              </c:strCache>
              <c:extLst/>
            </c:strRef>
          </c:cat>
          <c:val>
            <c:numRef>
              <c:f>('Weight Loss'!$F$4,'Weight Loss'!$F$7,'Weight Loss'!$F$10,'Weight Loss'!$F$13,'Weight Loss'!$F$16,'Weight Loss'!$F$19,'Weight Loss'!$F$21,'Weight Loss'!$F$24,'Weight Loss'!$F$28,'Weight Loss'!$F$31,'Weight Loss'!$F$34)</c:f>
              <c:numCache>
                <c:formatCode>0.0</c:formatCode>
                <c:ptCount val="10"/>
                <c:pt idx="0" formatCode="General">
                  <c:v>0.6</c:v>
                </c:pt>
                <c:pt idx="1">
                  <c:v>0.69801262644154893</c:v>
                </c:pt>
                <c:pt idx="2">
                  <c:v>0.90149403769923464</c:v>
                </c:pt>
                <c:pt idx="3">
                  <c:v>4.4827586206896513</c:v>
                </c:pt>
                <c:pt idx="4">
                  <c:v>1.1243732579006303</c:v>
                </c:pt>
                <c:pt idx="6">
                  <c:v>6.6896551724137918</c:v>
                </c:pt>
              </c:numCache>
              <c:extLst/>
            </c:numRef>
          </c:val>
          <c:extLst>
            <c:ext xmlns:c16="http://schemas.microsoft.com/office/drawing/2014/chart" uri="{C3380CC4-5D6E-409C-BE32-E72D297353CC}">
              <c16:uniqueId val="{00000002-943A-4F93-9D3C-23427D39F9AA}"/>
            </c:ext>
          </c:extLst>
        </c:ser>
        <c:dLbls>
          <c:dLblPos val="outEnd"/>
          <c:showLegendKey val="0"/>
          <c:showVal val="1"/>
          <c:showCatName val="0"/>
          <c:showSerName val="0"/>
          <c:showPercent val="0"/>
          <c:showBubbleSize val="0"/>
        </c:dLbls>
        <c:gapWidth val="219"/>
        <c:overlap val="-27"/>
        <c:axId val="379213304"/>
        <c:axId val="373677640"/>
      </c:barChart>
      <c:catAx>
        <c:axId val="379213304"/>
        <c:scaling>
          <c:orientation val="minMax"/>
        </c:scaling>
        <c:delete val="0"/>
        <c:axPos val="b"/>
        <c:title>
          <c:tx>
            <c:strRef>
              <c:f>'Weight Loss'!$C$1</c:f>
              <c:strCache>
                <c:ptCount val="1"/>
                <c:pt idx="0">
                  <c:v># Days in Storage</c:v>
                </c:pt>
              </c:strCache>
            </c:strRef>
          </c:tx>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cross"/>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373677640"/>
        <c:crosses val="autoZero"/>
        <c:auto val="1"/>
        <c:lblAlgn val="ctr"/>
        <c:lblOffset val="100"/>
        <c:noMultiLvlLbl val="0"/>
      </c:catAx>
      <c:valAx>
        <c:axId val="373677640"/>
        <c:scaling>
          <c:orientation val="minMax"/>
        </c:scaling>
        <c:delete val="0"/>
        <c:axPos val="l"/>
        <c:majorGridlines>
          <c:spPr>
            <a:ln w="9525" cap="flat" cmpd="sng" algn="ctr">
              <a:solidFill>
                <a:schemeClr val="tx1">
                  <a:lumMod val="15000"/>
                  <a:lumOff val="85000"/>
                </a:schemeClr>
              </a:solidFill>
              <a:round/>
            </a:ln>
            <a:effectLst/>
          </c:spPr>
        </c:majorGridlines>
        <c:title>
          <c:tx>
            <c:strRef>
              <c:f>'Weight Loss'!$F$1</c:f>
              <c:strCache>
                <c:ptCount val="1"/>
                <c:pt idx="0">
                  <c:v>Weight Loss (%)</c:v>
                </c:pt>
              </c:strCache>
            </c:strRef>
          </c:tx>
          <c:overlay val="0"/>
          <c:spPr>
            <a:noFill/>
            <a:ln>
              <a:noFill/>
            </a:ln>
            <a:effectLst/>
          </c:spPr>
          <c:txPr>
            <a:bodyPr rot="-540000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3792133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38100">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dirty="0"/>
              <a:t>Day 12 Weight Loss (%) in Avocados Packaged in Control, </a:t>
            </a:r>
          </a:p>
          <a:p>
            <a:pPr>
              <a:defRPr/>
            </a:pPr>
            <a:r>
              <a:rPr lang="en-US" dirty="0"/>
              <a:t>hydro-sure</a:t>
            </a:r>
            <a:r>
              <a:rPr lang="en-US" baseline="30000" dirty="0"/>
              <a:t>TM</a:t>
            </a:r>
            <a:r>
              <a:rPr lang="en-US" dirty="0"/>
              <a:t>, and Laminate Bags</a:t>
            </a:r>
          </a:p>
        </c:rich>
      </c:tx>
      <c:layout>
        <c:manualLayout>
          <c:xMode val="edge"/>
          <c:yMode val="edge"/>
          <c:x val="0.14817374680016851"/>
          <c:y val="1.563517915309446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manualLayout>
          <c:layoutTarget val="inner"/>
          <c:xMode val="edge"/>
          <c:yMode val="edge"/>
          <c:x val="0.11224458053854379"/>
          <c:y val="0.13602605863192185"/>
          <c:w val="0.87129451411166192"/>
          <c:h val="0.69375362281669184"/>
        </c:manualLayout>
      </c:layout>
      <c:barChart>
        <c:barDir val="col"/>
        <c:grouping val="clustered"/>
        <c:varyColors val="0"/>
        <c:ser>
          <c:idx val="0"/>
          <c:order val="0"/>
          <c:tx>
            <c:strRef>
              <c:f>'Weight Loss'!$E$5</c:f>
              <c:strCache>
                <c:ptCount val="1"/>
                <c:pt idx="0">
                  <c:v>Control (Netted Bag)</c:v>
                </c:pt>
              </c:strCache>
            </c:strRef>
          </c:tx>
          <c:spPr>
            <a:solidFill>
              <a:schemeClr val="accent1"/>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Loss'!$C$4,'Weight Loss'!$C$7,'Weight Loss'!$C$10,'Weight Loss'!$C$13,'Weight Loss'!$C$16,'Weight Loss'!$C$19,'Weight Loss'!$C$21,'Weight Loss'!$C$24,'Weight Loss'!$C$28,'Weight Loss'!$C$31,'Weight Loss'!$C$34)</c15:sqref>
                  </c15:fullRef>
                </c:ext>
              </c:extLst>
              <c:f>('Weight Loss'!$C$10,'Weight Loss'!$C$13)</c:f>
              <c:strCache>
                <c:ptCount val="2"/>
                <c:pt idx="0">
                  <c:v>12 days in package</c:v>
                </c:pt>
                <c:pt idx="1">
                  <c:v>12 days (9 days in package + 3 days in air)</c:v>
                </c:pt>
              </c:strCache>
            </c:strRef>
          </c:cat>
          <c:val>
            <c:numRef>
              <c:extLst>
                <c:ext xmlns:c15="http://schemas.microsoft.com/office/drawing/2012/chart" uri="{02D57815-91ED-43cb-92C2-25804820EDAC}">
                  <c15:fullRef>
                    <c15:sqref>('Weight Loss'!$F$2,'Weight Loss'!$F$5,'Weight Loss'!$F$8,'Weight Loss'!$F$11,'Weight Loss'!$F$14,'Weight Loss'!$F$17,'Weight Loss'!$F$22,'Weight Loss'!$F$25,'Weight Loss'!$F$27,'Weight Loss'!$F$30,'Weight Loss'!$F$33)</c15:sqref>
                  </c15:fullRef>
                </c:ext>
              </c:extLst>
              <c:f>('Weight Loss'!$F$8,'Weight Loss'!$F$11)</c:f>
              <c:numCache>
                <c:formatCode>0.0</c:formatCode>
                <c:ptCount val="2"/>
                <c:pt idx="0">
                  <c:v>9.8366161569035757</c:v>
                </c:pt>
                <c:pt idx="1">
                  <c:v>10.322580645161299</c:v>
                </c:pt>
              </c:numCache>
            </c:numRef>
          </c:val>
          <c:extLst>
            <c:ext xmlns:c16="http://schemas.microsoft.com/office/drawing/2014/chart" uri="{C3380CC4-5D6E-409C-BE32-E72D297353CC}">
              <c16:uniqueId val="{00000000-AB37-4E64-BD11-1EEC91CBCAB4}"/>
            </c:ext>
          </c:extLst>
        </c:ser>
        <c:ser>
          <c:idx val="1"/>
          <c:order val="1"/>
          <c:tx>
            <c:strRef>
              <c:f>'Weight Loss'!$E$6</c:f>
              <c:strCache>
                <c:ptCount val="1"/>
                <c:pt idx="0">
                  <c:v>hydro-sureTM</c:v>
                </c:pt>
              </c:strCache>
            </c:strRef>
          </c:tx>
          <c:spPr>
            <a:solidFill>
              <a:schemeClr val="accent4"/>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Loss'!$C$4,'Weight Loss'!$C$7,'Weight Loss'!$C$10,'Weight Loss'!$C$13,'Weight Loss'!$C$16,'Weight Loss'!$C$19,'Weight Loss'!$C$21,'Weight Loss'!$C$24,'Weight Loss'!$C$28,'Weight Loss'!$C$31,'Weight Loss'!$C$34)</c15:sqref>
                  </c15:fullRef>
                </c:ext>
              </c:extLst>
              <c:f>('Weight Loss'!$C$10,'Weight Loss'!$C$13)</c:f>
              <c:strCache>
                <c:ptCount val="2"/>
                <c:pt idx="0">
                  <c:v>12 days in package</c:v>
                </c:pt>
                <c:pt idx="1">
                  <c:v>12 days (9 days in package + 3 days in air)</c:v>
                </c:pt>
              </c:strCache>
            </c:strRef>
          </c:cat>
          <c:val>
            <c:numRef>
              <c:extLst>
                <c:ext xmlns:c15="http://schemas.microsoft.com/office/drawing/2012/chart" uri="{02D57815-91ED-43cb-92C2-25804820EDAC}">
                  <c15:fullRef>
                    <c15:sqref>('Weight Loss'!$F$3,'Weight Loss'!$F$6,'Weight Loss'!$F$9,'Weight Loss'!$F$12,'Weight Loss'!$F$15,'Weight Loss'!$F$18,'Weight Loss'!$F$20,'Weight Loss'!$F$23,'Weight Loss'!$F$26,'Weight Loss'!$F$29,'Weight Loss'!$F$32)</c15:sqref>
                  </c15:fullRef>
                </c:ext>
              </c:extLst>
              <c:f>('Weight Loss'!$F$9,'Weight Loss'!$F$12)</c:f>
              <c:numCache>
                <c:formatCode>0.0</c:formatCode>
                <c:ptCount val="2"/>
                <c:pt idx="0">
                  <c:v>4.1137780440651497</c:v>
                </c:pt>
                <c:pt idx="1">
                  <c:v>6.6433566433566416</c:v>
                </c:pt>
              </c:numCache>
            </c:numRef>
          </c:val>
          <c:extLst>
            <c:ext xmlns:c16="http://schemas.microsoft.com/office/drawing/2014/chart" uri="{C3380CC4-5D6E-409C-BE32-E72D297353CC}">
              <c16:uniqueId val="{00000001-AB37-4E64-BD11-1EEC91CBCAB4}"/>
            </c:ext>
          </c:extLst>
        </c:ser>
        <c:ser>
          <c:idx val="2"/>
          <c:order val="2"/>
          <c:tx>
            <c:strRef>
              <c:f>'Weight Loss'!$E$7</c:f>
              <c:strCache>
                <c:ptCount val="1"/>
                <c:pt idx="0">
                  <c:v>Laminate</c:v>
                </c:pt>
              </c:strCache>
            </c:strRef>
          </c:tx>
          <c:spPr>
            <a:solidFill>
              <a:srgbClr val="C00000"/>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Loss'!$C$4,'Weight Loss'!$C$7,'Weight Loss'!$C$10,'Weight Loss'!$C$13,'Weight Loss'!$C$16,'Weight Loss'!$C$19,'Weight Loss'!$C$21,'Weight Loss'!$C$24,'Weight Loss'!$C$28,'Weight Loss'!$C$31,'Weight Loss'!$C$34)</c15:sqref>
                  </c15:fullRef>
                </c:ext>
              </c:extLst>
              <c:f>('Weight Loss'!$C$10,'Weight Loss'!$C$13)</c:f>
              <c:strCache>
                <c:ptCount val="2"/>
                <c:pt idx="0">
                  <c:v>12 days in package</c:v>
                </c:pt>
                <c:pt idx="1">
                  <c:v>12 days (9 days in package + 3 days in air)</c:v>
                </c:pt>
              </c:strCache>
            </c:strRef>
          </c:cat>
          <c:val>
            <c:numRef>
              <c:extLst>
                <c:ext xmlns:c15="http://schemas.microsoft.com/office/drawing/2012/chart" uri="{02D57815-91ED-43cb-92C2-25804820EDAC}">
                  <c15:fullRef>
                    <c15:sqref>('Weight Loss'!$F$4,'Weight Loss'!$F$7,'Weight Loss'!$F$10,'Weight Loss'!$F$13,'Weight Loss'!$F$16,'Weight Loss'!$F$19,'Weight Loss'!$F$21,'Weight Loss'!$F$24,'Weight Loss'!$F$28,'Weight Loss'!$F$31,'Weight Loss'!$F$34)</c15:sqref>
                  </c15:fullRef>
                </c:ext>
              </c:extLst>
              <c:f>('Weight Loss'!$F$10,'Weight Loss'!$F$13)</c:f>
              <c:numCache>
                <c:formatCode>0.0</c:formatCode>
                <c:ptCount val="2"/>
                <c:pt idx="0">
                  <c:v>0.90149403769923464</c:v>
                </c:pt>
                <c:pt idx="1">
                  <c:v>4.4827586206896513</c:v>
                </c:pt>
              </c:numCache>
            </c:numRef>
          </c:val>
          <c:extLst>
            <c:ext xmlns:c16="http://schemas.microsoft.com/office/drawing/2014/chart" uri="{C3380CC4-5D6E-409C-BE32-E72D297353CC}">
              <c16:uniqueId val="{00000002-AB37-4E64-BD11-1EEC91CBCAB4}"/>
            </c:ext>
          </c:extLst>
        </c:ser>
        <c:dLbls>
          <c:dLblPos val="outEnd"/>
          <c:showLegendKey val="0"/>
          <c:showVal val="1"/>
          <c:showCatName val="0"/>
          <c:showSerName val="0"/>
          <c:showPercent val="0"/>
          <c:showBubbleSize val="0"/>
        </c:dLbls>
        <c:gapWidth val="219"/>
        <c:overlap val="-27"/>
        <c:axId val="692281992"/>
        <c:axId val="692281336"/>
      </c:barChart>
      <c:catAx>
        <c:axId val="692281992"/>
        <c:scaling>
          <c:orientation val="minMax"/>
        </c:scaling>
        <c:delete val="0"/>
        <c:axPos val="b"/>
        <c:title>
          <c:tx>
            <c:strRef>
              <c:f>'Weight Loss'!$C$1</c:f>
              <c:strCache>
                <c:ptCount val="1"/>
                <c:pt idx="0">
                  <c:v># Days in Storage</c:v>
                </c:pt>
              </c:strCache>
            </c:strRef>
          </c:tx>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cross"/>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692281336"/>
        <c:crosses val="autoZero"/>
        <c:auto val="1"/>
        <c:lblAlgn val="ctr"/>
        <c:lblOffset val="100"/>
        <c:noMultiLvlLbl val="0"/>
      </c:catAx>
      <c:valAx>
        <c:axId val="692281336"/>
        <c:scaling>
          <c:orientation val="minMax"/>
        </c:scaling>
        <c:delete val="0"/>
        <c:axPos val="l"/>
        <c:majorGridlines>
          <c:spPr>
            <a:ln w="9525" cap="flat" cmpd="sng" algn="ctr">
              <a:solidFill>
                <a:schemeClr val="tx1">
                  <a:lumMod val="15000"/>
                  <a:lumOff val="85000"/>
                </a:schemeClr>
              </a:solidFill>
              <a:round/>
            </a:ln>
            <a:effectLst/>
          </c:spPr>
        </c:majorGridlines>
        <c:title>
          <c:tx>
            <c:strRef>
              <c:f>'Weight Loss'!$F$1</c:f>
              <c:strCache>
                <c:ptCount val="1"/>
                <c:pt idx="0">
                  <c:v>Weight Loss (%)</c:v>
                </c:pt>
              </c:strCache>
            </c:strRef>
          </c:tx>
          <c:overlay val="0"/>
          <c:spPr>
            <a:noFill/>
            <a:ln>
              <a:noFill/>
            </a:ln>
            <a:effectLst/>
          </c:spPr>
          <c:txPr>
            <a:bodyPr rot="-540000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6922819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28575">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sz="1400" b="0" i="0" baseline="0" dirty="0">
                <a:effectLst/>
              </a:rPr>
              <a:t>Day 15 Weight Loss (%) in Avocados Packaged in Control, </a:t>
            </a:r>
            <a:endParaRPr lang="en-US" sz="1400" dirty="0">
              <a:effectLst/>
            </a:endParaRPr>
          </a:p>
          <a:p>
            <a:pPr>
              <a:defRPr sz="1400"/>
            </a:pPr>
            <a:r>
              <a:rPr lang="en-US" sz="1400" b="0" i="0" baseline="0" dirty="0">
                <a:effectLst/>
              </a:rPr>
              <a:t>hydro-sure</a:t>
            </a:r>
            <a:r>
              <a:rPr lang="en-US" sz="1400" b="0" i="0" baseline="30000" dirty="0">
                <a:effectLst/>
              </a:rPr>
              <a:t>TM</a:t>
            </a:r>
            <a:r>
              <a:rPr lang="en-US" sz="1400" b="0" i="0" baseline="0" dirty="0">
                <a:effectLst/>
              </a:rPr>
              <a:t>, and Laminate Bags</a:t>
            </a:r>
            <a:endParaRPr lang="en-US" sz="1400" dirty="0">
              <a:effectLst/>
            </a:endParaRPr>
          </a:p>
        </c:rich>
      </c:tx>
      <c:layout>
        <c:manualLayout>
          <c:xMode val="edge"/>
          <c:yMode val="edge"/>
          <c:x val="0.13233012540099151"/>
          <c:y val="1.563517915309446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'Weight Loss'!$E$5</c:f>
              <c:strCache>
                <c:ptCount val="1"/>
                <c:pt idx="0">
                  <c:v>Control (Netted Bag)</c:v>
                </c:pt>
              </c:strCache>
            </c:strRef>
          </c:tx>
          <c:spPr>
            <a:solidFill>
              <a:schemeClr val="accent1"/>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Loss'!$C$4,'Weight Loss'!$C$7,'Weight Loss'!$C$10,'Weight Loss'!$C$13,'Weight Loss'!$C$16,'Weight Loss'!$C$19,'Weight Loss'!$C$21,'Weight Loss'!$C$24,'Weight Loss'!$C$28,'Weight Loss'!$C$31,'Weight Loss'!$C$34)</c15:sqref>
                  </c15:fullRef>
                </c:ext>
              </c:extLst>
              <c:f>('Weight Loss'!$C$19,'Weight Loss'!$C$24)</c:f>
              <c:strCache>
                <c:ptCount val="2"/>
                <c:pt idx="0">
                  <c:v>15 days in package</c:v>
                </c:pt>
                <c:pt idx="1">
                  <c:v>15 days (12 days in package + 3 days in air)</c:v>
                </c:pt>
              </c:strCache>
            </c:strRef>
          </c:cat>
          <c:val>
            <c:numRef>
              <c:extLst>
                <c:ext xmlns:c15="http://schemas.microsoft.com/office/drawing/2012/chart" uri="{02D57815-91ED-43cb-92C2-25804820EDAC}">
                  <c15:fullRef>
                    <c15:sqref>('Weight Loss'!$F$2,'Weight Loss'!$F$5,'Weight Loss'!$F$8,'Weight Loss'!$F$11,'Weight Loss'!$F$14,'Weight Loss'!$F$17,'Weight Loss'!$F$22,'Weight Loss'!$F$25,'Weight Loss'!$F$27,'Weight Loss'!$F$30,'Weight Loss'!$F$33)</c15:sqref>
                  </c15:fullRef>
                </c:ext>
              </c:extLst>
              <c:f>('Weight Loss'!$F$17,'Weight Loss'!$F$25)</c:f>
              <c:numCache>
                <c:formatCode>0.0</c:formatCode>
                <c:ptCount val="2"/>
                <c:pt idx="0">
                  <c:v>12.594259038539221</c:v>
                </c:pt>
                <c:pt idx="1">
                  <c:v>16.899999999999999</c:v>
                </c:pt>
              </c:numCache>
            </c:numRef>
          </c:val>
          <c:extLst>
            <c:ext xmlns:c16="http://schemas.microsoft.com/office/drawing/2014/chart" uri="{C3380CC4-5D6E-409C-BE32-E72D297353CC}">
              <c16:uniqueId val="{00000000-F5F2-4E18-87F0-45AF2F44D7E9}"/>
            </c:ext>
          </c:extLst>
        </c:ser>
        <c:ser>
          <c:idx val="1"/>
          <c:order val="1"/>
          <c:tx>
            <c:strRef>
              <c:f>'Weight Loss'!$E$6</c:f>
              <c:strCache>
                <c:ptCount val="1"/>
                <c:pt idx="0">
                  <c:v>hydro-sureTM</c:v>
                </c:pt>
              </c:strCache>
            </c:strRef>
          </c:tx>
          <c:spPr>
            <a:solidFill>
              <a:schemeClr val="accent4"/>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Loss'!$C$4,'Weight Loss'!$C$7,'Weight Loss'!$C$10,'Weight Loss'!$C$13,'Weight Loss'!$C$16,'Weight Loss'!$C$19,'Weight Loss'!$C$21,'Weight Loss'!$C$24,'Weight Loss'!$C$28,'Weight Loss'!$C$31,'Weight Loss'!$C$34)</c15:sqref>
                  </c15:fullRef>
                </c:ext>
              </c:extLst>
              <c:f>('Weight Loss'!$C$19,'Weight Loss'!$C$24)</c:f>
              <c:strCache>
                <c:ptCount val="2"/>
                <c:pt idx="0">
                  <c:v>15 days in package</c:v>
                </c:pt>
                <c:pt idx="1">
                  <c:v>15 days (12 days in package + 3 days in air)</c:v>
                </c:pt>
              </c:strCache>
            </c:strRef>
          </c:cat>
          <c:val>
            <c:numRef>
              <c:extLst>
                <c:ext xmlns:c15="http://schemas.microsoft.com/office/drawing/2012/chart" uri="{02D57815-91ED-43cb-92C2-25804820EDAC}">
                  <c15:fullRef>
                    <c15:sqref>('Weight Loss'!$F$3,'Weight Loss'!$F$6,'Weight Loss'!$F$9,'Weight Loss'!$F$12,'Weight Loss'!$F$15,'Weight Loss'!$F$18,'Weight Loss'!$F$20,'Weight Loss'!$F$23,'Weight Loss'!$F$26,'Weight Loss'!$F$29,'Weight Loss'!$F$32)</c15:sqref>
                  </c15:fullRef>
                </c:ext>
              </c:extLst>
              <c:f>('Weight Loss'!$F$18,'Weight Loss'!$F$23)</c:f>
              <c:numCache>
                <c:formatCode>0.0</c:formatCode>
                <c:ptCount val="2"/>
                <c:pt idx="0">
                  <c:v>5.2091724464103741</c:v>
                </c:pt>
                <c:pt idx="1">
                  <c:v>6.1538461538461435</c:v>
                </c:pt>
              </c:numCache>
            </c:numRef>
          </c:val>
          <c:extLst>
            <c:ext xmlns:c16="http://schemas.microsoft.com/office/drawing/2014/chart" uri="{C3380CC4-5D6E-409C-BE32-E72D297353CC}">
              <c16:uniqueId val="{00000001-F5F2-4E18-87F0-45AF2F44D7E9}"/>
            </c:ext>
          </c:extLst>
        </c:ser>
        <c:ser>
          <c:idx val="2"/>
          <c:order val="2"/>
          <c:tx>
            <c:strRef>
              <c:f>'Weight Loss'!$E$7</c:f>
              <c:strCache>
                <c:ptCount val="1"/>
                <c:pt idx="0">
                  <c:v>Laminate</c:v>
                </c:pt>
              </c:strCache>
            </c:strRef>
          </c:tx>
          <c:spPr>
            <a:solidFill>
              <a:srgbClr val="C00000"/>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Loss'!$C$4,'Weight Loss'!$C$7,'Weight Loss'!$C$10,'Weight Loss'!$C$13,'Weight Loss'!$C$16,'Weight Loss'!$C$19,'Weight Loss'!$C$21,'Weight Loss'!$C$24,'Weight Loss'!$C$28,'Weight Loss'!$C$31,'Weight Loss'!$C$34)</c15:sqref>
                  </c15:fullRef>
                </c:ext>
              </c:extLst>
              <c:f>('Weight Loss'!$C$19,'Weight Loss'!$C$24)</c:f>
              <c:strCache>
                <c:ptCount val="2"/>
                <c:pt idx="0">
                  <c:v>15 days in package</c:v>
                </c:pt>
                <c:pt idx="1">
                  <c:v>15 days (12 days in package + 3 days in air)</c:v>
                </c:pt>
              </c:strCache>
            </c:strRef>
          </c:cat>
          <c:val>
            <c:numRef>
              <c:extLst>
                <c:ext xmlns:c15="http://schemas.microsoft.com/office/drawing/2012/chart" uri="{02D57815-91ED-43cb-92C2-25804820EDAC}">
                  <c15:fullRef>
                    <c15:sqref>('Weight Loss'!$F$4,'Weight Loss'!$F$7,'Weight Loss'!$F$10,'Weight Loss'!$F$13,'Weight Loss'!$F$16,'Weight Loss'!$F$19,'Weight Loss'!$F$21,'Weight Loss'!$F$24,'Weight Loss'!$F$28,'Weight Loss'!$F$31,'Weight Loss'!$F$34)</c15:sqref>
                  </c15:fullRef>
                </c:ext>
              </c:extLst>
              <c:f>('Weight Loss'!$F$19,'Weight Loss'!$F$24)</c:f>
              <c:numCache>
                <c:formatCode>0.0</c:formatCode>
                <c:ptCount val="2"/>
                <c:pt idx="0">
                  <c:v>1.1243732579006303</c:v>
                </c:pt>
                <c:pt idx="1">
                  <c:v>6.6896551724137918</c:v>
                </c:pt>
              </c:numCache>
            </c:numRef>
          </c:val>
          <c:extLst>
            <c:ext xmlns:c16="http://schemas.microsoft.com/office/drawing/2014/chart" uri="{C3380CC4-5D6E-409C-BE32-E72D297353CC}">
              <c16:uniqueId val="{00000002-F5F2-4E18-87F0-45AF2F44D7E9}"/>
            </c:ext>
          </c:extLst>
        </c:ser>
        <c:dLbls>
          <c:dLblPos val="outEnd"/>
          <c:showLegendKey val="0"/>
          <c:showVal val="1"/>
          <c:showCatName val="0"/>
          <c:showSerName val="0"/>
          <c:showPercent val="0"/>
          <c:showBubbleSize val="0"/>
        </c:dLbls>
        <c:gapWidth val="219"/>
        <c:overlap val="-27"/>
        <c:axId val="692281992"/>
        <c:axId val="692281336"/>
      </c:barChart>
      <c:catAx>
        <c:axId val="692281992"/>
        <c:scaling>
          <c:orientation val="minMax"/>
        </c:scaling>
        <c:delete val="0"/>
        <c:axPos val="b"/>
        <c:title>
          <c:tx>
            <c:strRef>
              <c:f>'Weight Loss'!$C$1</c:f>
              <c:strCache>
                <c:ptCount val="1"/>
                <c:pt idx="0">
                  <c:v># Days in Storage</c:v>
                </c:pt>
              </c:strCache>
            </c:strRef>
          </c:tx>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cross"/>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692281336"/>
        <c:crosses val="autoZero"/>
        <c:auto val="1"/>
        <c:lblAlgn val="ctr"/>
        <c:lblOffset val="100"/>
        <c:noMultiLvlLbl val="0"/>
      </c:catAx>
      <c:valAx>
        <c:axId val="692281336"/>
        <c:scaling>
          <c:orientation val="minMax"/>
        </c:scaling>
        <c:delete val="0"/>
        <c:axPos val="l"/>
        <c:majorGridlines>
          <c:spPr>
            <a:ln w="9525" cap="flat" cmpd="sng" algn="ctr">
              <a:solidFill>
                <a:schemeClr val="tx1">
                  <a:lumMod val="15000"/>
                  <a:lumOff val="85000"/>
                </a:schemeClr>
              </a:solidFill>
              <a:round/>
            </a:ln>
            <a:effectLst/>
          </c:spPr>
        </c:majorGridlines>
        <c:title>
          <c:tx>
            <c:strRef>
              <c:f>'Weight Loss'!$F$1</c:f>
              <c:strCache>
                <c:ptCount val="1"/>
                <c:pt idx="0">
                  <c:v>Weight Loss (%)</c:v>
                </c:pt>
              </c:strCache>
            </c:strRef>
          </c:tx>
          <c:overlay val="0"/>
          <c:spPr>
            <a:noFill/>
            <a:ln>
              <a:noFill/>
            </a:ln>
            <a:effectLst/>
          </c:spPr>
          <c:txPr>
            <a:bodyPr rot="-540000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6922819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28575">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a:t>Firmness (lbs) in Avocados Packaged in Control, hydro-sure    , and Laminate Bags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'Weight Loss'!$E$5</c:f>
              <c:strCache>
                <c:ptCount val="1"/>
                <c:pt idx="0">
                  <c:v>Control (Netted Bag)</c:v>
                </c:pt>
              </c:strCache>
            </c:strRef>
          </c:tx>
          <c:spPr>
            <a:solidFill>
              <a:schemeClr val="accent1"/>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Loss'!$C$5,'Weight Loss'!$C$8,'Weight Loss'!$C$11,'Weight Loss'!$C$14,'Weight Loss'!$C$17,'Weight Loss'!$C$22,'Weight Loss'!$C$25,'Weight Loss'!$C$27,'Weight Loss'!$C$30,'Weight Loss'!$C$33)</c15:sqref>
                  </c15:fullRef>
                </c:ext>
              </c:extLst>
              <c:f>('Weight Loss'!$C$5,'Weight Loss'!$C$8,'Weight Loss'!$C$11,'Weight Loss'!$C$17,'Weight Loss'!$C$22,'Weight Loss'!$C$25,'Weight Loss'!$C$33)</c:f>
              <c:strCache>
                <c:ptCount val="7"/>
                <c:pt idx="0">
                  <c:v>9 days in package</c:v>
                </c:pt>
                <c:pt idx="1">
                  <c:v>12 days in package</c:v>
                </c:pt>
                <c:pt idx="2">
                  <c:v>12 days (9 days in package + 3 days in air)</c:v>
                </c:pt>
                <c:pt idx="3">
                  <c:v>15 days in package</c:v>
                </c:pt>
                <c:pt idx="4">
                  <c:v>15 days (9 days in package + 6 days in air)</c:v>
                </c:pt>
                <c:pt idx="5">
                  <c:v>15 days (12 days in package + 3 days in air)</c:v>
                </c:pt>
                <c:pt idx="6">
                  <c:v>19 days in package</c:v>
                </c:pt>
              </c:strCache>
            </c:strRef>
          </c:cat>
          <c:val>
            <c:numRef>
              <c:extLst>
                <c:ext xmlns:c15="http://schemas.microsoft.com/office/drawing/2012/chart" uri="{02D57815-91ED-43cb-92C2-25804820EDAC}">
                  <c15:fullRef>
                    <c15:sqref>('Weight Loss'!$G$5,'Weight Loss'!$G$8,'Weight Loss'!$G$11,'Weight Loss'!$G$14,'Weight Loss'!$G$17,'Weight Loss'!$G$22,'Weight Loss'!$G$25,'Weight Loss'!$G$27,'Weight Loss'!$G$30,'Weight Loss'!$G$33)</c15:sqref>
                  </c15:fullRef>
                </c:ext>
              </c:extLst>
              <c:f>('Weight Loss'!$G$5,'Weight Loss'!$G$8,'Weight Loss'!$G$11,'Weight Loss'!$G$17,'Weight Loss'!$G$22,'Weight Loss'!$G$25,'Weight Loss'!$G$33)</c:f>
              <c:numCache>
                <c:formatCode>0.00</c:formatCode>
                <c:ptCount val="7"/>
                <c:pt idx="0">
                  <c:v>0.74582999999999999</c:v>
                </c:pt>
                <c:pt idx="1">
                  <c:v>0.85</c:v>
                </c:pt>
                <c:pt idx="2">
                  <c:v>0.60499999999999998</c:v>
                </c:pt>
              </c:numCache>
            </c:numRef>
          </c:val>
          <c:extLst>
            <c:ext xmlns:c16="http://schemas.microsoft.com/office/drawing/2014/chart" uri="{C3380CC4-5D6E-409C-BE32-E72D297353CC}">
              <c16:uniqueId val="{00000000-C96A-40F0-9D5E-B706141B8A55}"/>
            </c:ext>
          </c:extLst>
        </c:ser>
        <c:ser>
          <c:idx val="1"/>
          <c:order val="1"/>
          <c:tx>
            <c:strRef>
              <c:f>'Weight Loss'!$E$6</c:f>
              <c:strCache>
                <c:ptCount val="1"/>
                <c:pt idx="0">
                  <c:v>hydro-sureTM</c:v>
                </c:pt>
              </c:strCache>
            </c:strRef>
          </c:tx>
          <c:spPr>
            <a:solidFill>
              <a:schemeClr val="accent4"/>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Loss'!$C$5,'Weight Loss'!$C$8,'Weight Loss'!$C$11,'Weight Loss'!$C$14,'Weight Loss'!$C$17,'Weight Loss'!$C$22,'Weight Loss'!$C$25,'Weight Loss'!$C$27,'Weight Loss'!$C$30,'Weight Loss'!$C$33)</c15:sqref>
                  </c15:fullRef>
                </c:ext>
              </c:extLst>
              <c:f>('Weight Loss'!$C$5,'Weight Loss'!$C$8,'Weight Loss'!$C$11,'Weight Loss'!$C$17,'Weight Loss'!$C$22,'Weight Loss'!$C$25,'Weight Loss'!$C$33)</c:f>
              <c:strCache>
                <c:ptCount val="7"/>
                <c:pt idx="0">
                  <c:v>9 days in package</c:v>
                </c:pt>
                <c:pt idx="1">
                  <c:v>12 days in package</c:v>
                </c:pt>
                <c:pt idx="2">
                  <c:v>12 days (9 days in package + 3 days in air)</c:v>
                </c:pt>
                <c:pt idx="3">
                  <c:v>15 days in package</c:v>
                </c:pt>
                <c:pt idx="4">
                  <c:v>15 days (9 days in package + 6 days in air)</c:v>
                </c:pt>
                <c:pt idx="5">
                  <c:v>15 days (12 days in package + 3 days in air)</c:v>
                </c:pt>
                <c:pt idx="6">
                  <c:v>19 days in package</c:v>
                </c:pt>
              </c:strCache>
            </c:strRef>
          </c:cat>
          <c:val>
            <c:numRef>
              <c:extLst>
                <c:ext xmlns:c15="http://schemas.microsoft.com/office/drawing/2012/chart" uri="{02D57815-91ED-43cb-92C2-25804820EDAC}">
                  <c15:fullRef>
                    <c15:sqref>('Weight Loss'!$G$6,'Weight Loss'!$G$9,'Weight Loss'!$G$12,'Weight Loss'!$G$15,'Weight Loss'!$G$18,'Weight Loss'!$G$20,'Weight Loss'!$G$23,'Weight Loss'!$G$26,'Weight Loss'!$G$29,'Weight Loss'!$G$32)</c15:sqref>
                  </c15:fullRef>
                </c:ext>
              </c:extLst>
              <c:f>('Weight Loss'!$G$6,'Weight Loss'!$G$9,'Weight Loss'!$G$12,'Weight Loss'!$G$18,'Weight Loss'!$G$20,'Weight Loss'!$G$23,'Weight Loss'!$G$32)</c:f>
              <c:numCache>
                <c:formatCode>0.00</c:formatCode>
                <c:ptCount val="7"/>
                <c:pt idx="0">
                  <c:v>4.6275000000000004</c:v>
                </c:pt>
                <c:pt idx="1">
                  <c:v>2.2250000000000001</c:v>
                </c:pt>
                <c:pt idx="3">
                  <c:v>1.97</c:v>
                </c:pt>
                <c:pt idx="4">
                  <c:v>1.0150000000000001</c:v>
                </c:pt>
                <c:pt idx="6">
                  <c:v>1.5966666666666667</c:v>
                </c:pt>
              </c:numCache>
            </c:numRef>
          </c:val>
          <c:extLst>
            <c:ext xmlns:c16="http://schemas.microsoft.com/office/drawing/2014/chart" uri="{C3380CC4-5D6E-409C-BE32-E72D297353CC}">
              <c16:uniqueId val="{00000001-C96A-40F0-9D5E-B706141B8A55}"/>
            </c:ext>
          </c:extLst>
        </c:ser>
        <c:ser>
          <c:idx val="2"/>
          <c:order val="2"/>
          <c:tx>
            <c:strRef>
              <c:f>'Weight Loss'!$E$7</c:f>
              <c:strCache>
                <c:ptCount val="1"/>
                <c:pt idx="0">
                  <c:v>Laminate</c:v>
                </c:pt>
              </c:strCache>
            </c:strRef>
          </c:tx>
          <c:spPr>
            <a:solidFill>
              <a:srgbClr val="C00000"/>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7"/>
              <c:pt idx="0">
                <c:v>9 days in package</c:v>
              </c:pt>
              <c:pt idx="1">
                <c:v>12 days in package</c:v>
              </c:pt>
              <c:pt idx="2">
                <c:v>12 days (9 days in package + 3 days in air)</c:v>
              </c:pt>
              <c:pt idx="3">
                <c:v>15 days in package</c:v>
              </c:pt>
              <c:pt idx="4">
                <c:v>15 days (9 days in package + 6 days in air)</c:v>
              </c:pt>
              <c:pt idx="5">
                <c:v>15 days (12 days in package + 3 days in air)</c:v>
              </c:pt>
              <c:pt idx="6">
                <c:v>19 days in package</c:v>
              </c:pt>
              <c:extLst>
                <c:ext xmlns:c15="http://schemas.microsoft.com/office/drawing/2012/chart" uri="{02D57815-91ED-43cb-92C2-25804820EDAC}">
                  <c15:autoCat val="1"/>
                </c:ext>
              </c:extLst>
            </c:strLit>
          </c:cat>
          <c:val>
            <c:numRef>
              <c:extLst>
                <c:ext xmlns:c15="http://schemas.microsoft.com/office/drawing/2012/chart" uri="{02D57815-91ED-43cb-92C2-25804820EDAC}">
                  <c15:fullRef>
                    <c15:sqref>('Weight Loss'!$G$7,'Weight Loss'!$G$10,'Weight Loss'!$G$13,'Weight Loss'!$G$16,'Weight Loss'!$G$19,'Weight Loss'!$G$21,'Weight Loss'!$G$24,'Weight Loss'!$G$28,'Weight Loss'!$G$31,'Weight Loss'!$G$34)</c15:sqref>
                  </c15:fullRef>
                </c:ext>
              </c:extLst>
              <c:f>('Weight Loss'!$G$7,'Weight Loss'!$G$10,'Weight Loss'!$G$13,'Weight Loss'!$G$19,'Weight Loss'!$G$21,'Weight Loss'!$G$24,'Weight Loss'!$G$34)</c:f>
              <c:numCache>
                <c:formatCode>0.00</c:formatCode>
                <c:ptCount val="7"/>
                <c:pt idx="0">
                  <c:v>20.657499999999999</c:v>
                </c:pt>
                <c:pt idx="1">
                  <c:v>2.7275</c:v>
                </c:pt>
                <c:pt idx="3">
                  <c:v>1.3</c:v>
                </c:pt>
                <c:pt idx="5">
                  <c:v>1.125</c:v>
                </c:pt>
              </c:numCache>
            </c:numRef>
          </c:val>
          <c:extLst>
            <c:ext xmlns:c16="http://schemas.microsoft.com/office/drawing/2014/chart" uri="{C3380CC4-5D6E-409C-BE32-E72D297353CC}">
              <c16:uniqueId val="{00000002-C96A-40F0-9D5E-B706141B8A55}"/>
            </c:ext>
          </c:extLst>
        </c:ser>
        <c:dLbls>
          <c:dLblPos val="outEnd"/>
          <c:showLegendKey val="0"/>
          <c:showVal val="1"/>
          <c:showCatName val="0"/>
          <c:showSerName val="0"/>
          <c:showPercent val="0"/>
          <c:showBubbleSize val="0"/>
        </c:dLbls>
        <c:gapWidth val="219"/>
        <c:overlap val="-27"/>
        <c:axId val="692281992"/>
        <c:axId val="692281336"/>
      </c:barChart>
      <c:catAx>
        <c:axId val="692281992"/>
        <c:scaling>
          <c:orientation val="minMax"/>
        </c:scaling>
        <c:delete val="0"/>
        <c:axPos val="b"/>
        <c:title>
          <c:tx>
            <c:strRef>
              <c:f>'Weight Loss'!$C$1</c:f>
              <c:strCache>
                <c:ptCount val="1"/>
                <c:pt idx="0">
                  <c:v># Days in Storage</c:v>
                </c:pt>
              </c:strCache>
            </c:strRef>
          </c:tx>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cross"/>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692281336"/>
        <c:crosses val="autoZero"/>
        <c:auto val="1"/>
        <c:lblAlgn val="ctr"/>
        <c:lblOffset val="100"/>
        <c:noMultiLvlLbl val="0"/>
      </c:catAx>
      <c:valAx>
        <c:axId val="692281336"/>
        <c:scaling>
          <c:orientation val="minMax"/>
        </c:scaling>
        <c:delete val="0"/>
        <c:axPos val="l"/>
        <c:majorGridlines>
          <c:spPr>
            <a:ln w="9525" cap="flat" cmpd="sng" algn="ctr">
              <a:solidFill>
                <a:schemeClr val="tx1">
                  <a:lumMod val="15000"/>
                  <a:lumOff val="85000"/>
                </a:schemeClr>
              </a:solidFill>
              <a:round/>
            </a:ln>
            <a:effectLst/>
          </c:spPr>
        </c:majorGridlines>
        <c:title>
          <c:tx>
            <c:strRef>
              <c:f>'Weight Loss'!$G$1</c:f>
              <c:strCache>
                <c:ptCount val="1"/>
                <c:pt idx="0">
                  <c:v>Firmness (lbs)</c:v>
                </c:pt>
              </c:strCache>
            </c:strRef>
          </c:tx>
          <c:overlay val="0"/>
          <c:spPr>
            <a:noFill/>
            <a:ln>
              <a:noFill/>
            </a:ln>
            <a:effectLst/>
          </c:spPr>
          <c:txPr>
            <a:bodyPr rot="-540000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6922819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28575">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userShapes r:id="rId4"/>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a:t>Firmness (lbs) in Avocados Packaged in Control, hydro-sure    , and Laminate Bags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'Weight Loss'!$E$5</c:f>
              <c:strCache>
                <c:ptCount val="1"/>
                <c:pt idx="0">
                  <c:v>Control (Netted Bag)</c:v>
                </c:pt>
              </c:strCache>
            </c:strRef>
          </c:tx>
          <c:spPr>
            <a:solidFill>
              <a:schemeClr val="accent1"/>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highlight>
                      <a:srgbClr val="FFFF00"/>
                    </a:highlight>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Loss'!$C$5,'Weight Loss'!$C$8,'Weight Loss'!$C$11,'Weight Loss'!$C$14,'Weight Loss'!$C$17,'Weight Loss'!$C$22,'Weight Loss'!$C$25,'Weight Loss'!$C$27,'Weight Loss'!$C$30,'Weight Loss'!$C$33)</c15:sqref>
                  </c15:fullRef>
                </c:ext>
              </c:extLst>
              <c:f>('Weight Loss'!$C$5,'Weight Loss'!$C$8,'Weight Loss'!$C$11,'Weight Loss'!$C$17,'Weight Loss'!$C$22,'Weight Loss'!$C$25,'Weight Loss'!$C$33)</c:f>
              <c:strCache>
                <c:ptCount val="7"/>
                <c:pt idx="0">
                  <c:v>9 days in package</c:v>
                </c:pt>
                <c:pt idx="1">
                  <c:v>12 days in package</c:v>
                </c:pt>
                <c:pt idx="2">
                  <c:v>12 days (9 days in package + 3 days in air)</c:v>
                </c:pt>
                <c:pt idx="3">
                  <c:v>15 days in package</c:v>
                </c:pt>
                <c:pt idx="4">
                  <c:v>15 days (9 days in package + 6 days in air)</c:v>
                </c:pt>
                <c:pt idx="5">
                  <c:v>15 days (12 days in package + 3 days in air)</c:v>
                </c:pt>
                <c:pt idx="6">
                  <c:v>19 days in package</c:v>
                </c:pt>
              </c:strCache>
            </c:strRef>
          </c:cat>
          <c:val>
            <c:numRef>
              <c:extLst>
                <c:ext xmlns:c15="http://schemas.microsoft.com/office/drawing/2012/chart" uri="{02D57815-91ED-43cb-92C2-25804820EDAC}">
                  <c15:fullRef>
                    <c15:sqref>('Weight Loss'!$G$5,'Weight Loss'!$G$8,'Weight Loss'!$G$11,'Weight Loss'!$G$14,'Weight Loss'!$G$17,'Weight Loss'!$G$22,'Weight Loss'!$G$25,'Weight Loss'!$G$27,'Weight Loss'!$G$30,'Weight Loss'!$G$33)</c15:sqref>
                  </c15:fullRef>
                </c:ext>
              </c:extLst>
              <c:f>('Weight Loss'!$G$5,'Weight Loss'!$G$8,'Weight Loss'!$G$11,'Weight Loss'!$G$17,'Weight Loss'!$G$22,'Weight Loss'!$G$25,'Weight Loss'!$G$33)</c:f>
              <c:numCache>
                <c:formatCode>0.00</c:formatCode>
                <c:ptCount val="7"/>
                <c:pt idx="0">
                  <c:v>0.74582999999999999</c:v>
                </c:pt>
                <c:pt idx="1">
                  <c:v>0.85</c:v>
                </c:pt>
                <c:pt idx="2">
                  <c:v>0.60499999999999998</c:v>
                </c:pt>
              </c:numCache>
            </c:numRef>
          </c:val>
          <c:extLst>
            <c:ext xmlns:c16="http://schemas.microsoft.com/office/drawing/2014/chart" uri="{C3380CC4-5D6E-409C-BE32-E72D297353CC}">
              <c16:uniqueId val="{00000000-C96A-40F0-9D5E-B706141B8A55}"/>
            </c:ext>
          </c:extLst>
        </c:ser>
        <c:ser>
          <c:idx val="1"/>
          <c:order val="1"/>
          <c:tx>
            <c:strRef>
              <c:f>'Weight Loss'!$E$6</c:f>
              <c:strCache>
                <c:ptCount val="1"/>
                <c:pt idx="0">
                  <c:v>hydro-sureTM</c:v>
                </c:pt>
              </c:strCache>
            </c:strRef>
          </c:tx>
          <c:spPr>
            <a:solidFill>
              <a:schemeClr val="accent4"/>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Loss'!$C$5,'Weight Loss'!$C$8,'Weight Loss'!$C$11,'Weight Loss'!$C$14,'Weight Loss'!$C$17,'Weight Loss'!$C$22,'Weight Loss'!$C$25,'Weight Loss'!$C$27,'Weight Loss'!$C$30,'Weight Loss'!$C$33)</c15:sqref>
                  </c15:fullRef>
                </c:ext>
              </c:extLst>
              <c:f>('Weight Loss'!$C$5,'Weight Loss'!$C$8,'Weight Loss'!$C$11,'Weight Loss'!$C$17,'Weight Loss'!$C$22,'Weight Loss'!$C$25,'Weight Loss'!$C$33)</c:f>
              <c:strCache>
                <c:ptCount val="7"/>
                <c:pt idx="0">
                  <c:v>9 days in package</c:v>
                </c:pt>
                <c:pt idx="1">
                  <c:v>12 days in package</c:v>
                </c:pt>
                <c:pt idx="2">
                  <c:v>12 days (9 days in package + 3 days in air)</c:v>
                </c:pt>
                <c:pt idx="3">
                  <c:v>15 days in package</c:v>
                </c:pt>
                <c:pt idx="4">
                  <c:v>15 days (9 days in package + 6 days in air)</c:v>
                </c:pt>
                <c:pt idx="5">
                  <c:v>15 days (12 days in package + 3 days in air)</c:v>
                </c:pt>
                <c:pt idx="6">
                  <c:v>19 days in package</c:v>
                </c:pt>
              </c:strCache>
            </c:strRef>
          </c:cat>
          <c:val>
            <c:numRef>
              <c:extLst>
                <c:ext xmlns:c15="http://schemas.microsoft.com/office/drawing/2012/chart" uri="{02D57815-91ED-43cb-92C2-25804820EDAC}">
                  <c15:fullRef>
                    <c15:sqref>('Weight Loss'!$G$6,'Weight Loss'!$G$9,'Weight Loss'!$G$12,'Weight Loss'!$G$15,'Weight Loss'!$G$18,'Weight Loss'!$G$20,'Weight Loss'!$G$23,'Weight Loss'!$G$26,'Weight Loss'!$G$29,'Weight Loss'!$G$32)</c15:sqref>
                  </c15:fullRef>
                </c:ext>
              </c:extLst>
              <c:f>('Weight Loss'!$G$6,'Weight Loss'!$G$9,'Weight Loss'!$G$12,'Weight Loss'!$G$18,'Weight Loss'!$G$20,'Weight Loss'!$G$23,'Weight Loss'!$G$32)</c:f>
              <c:numCache>
                <c:formatCode>0.00</c:formatCode>
                <c:ptCount val="7"/>
                <c:pt idx="0">
                  <c:v>4.6275000000000004</c:v>
                </c:pt>
                <c:pt idx="1">
                  <c:v>2.2250000000000001</c:v>
                </c:pt>
                <c:pt idx="3">
                  <c:v>1.97</c:v>
                </c:pt>
                <c:pt idx="4">
                  <c:v>1.0150000000000001</c:v>
                </c:pt>
                <c:pt idx="6">
                  <c:v>1.5966666666666667</c:v>
                </c:pt>
              </c:numCache>
            </c:numRef>
          </c:val>
          <c:extLst>
            <c:ext xmlns:c16="http://schemas.microsoft.com/office/drawing/2014/chart" uri="{C3380CC4-5D6E-409C-BE32-E72D297353CC}">
              <c16:uniqueId val="{00000001-C96A-40F0-9D5E-B706141B8A55}"/>
            </c:ext>
          </c:extLst>
        </c:ser>
        <c:ser>
          <c:idx val="2"/>
          <c:order val="2"/>
          <c:tx>
            <c:strRef>
              <c:f>'Weight Loss'!$E$7</c:f>
              <c:strCache>
                <c:ptCount val="1"/>
                <c:pt idx="0">
                  <c:v>Laminate</c:v>
                </c:pt>
              </c:strCache>
            </c:strRef>
          </c:tx>
          <c:spPr>
            <a:solidFill>
              <a:srgbClr val="C00000"/>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7"/>
              <c:pt idx="0">
                <c:v>9 days in package</c:v>
              </c:pt>
              <c:pt idx="1">
                <c:v>12 days in package</c:v>
              </c:pt>
              <c:pt idx="2">
                <c:v>12 days (9 days in package + 3 days in air)</c:v>
              </c:pt>
              <c:pt idx="3">
                <c:v>15 days in package</c:v>
              </c:pt>
              <c:pt idx="4">
                <c:v>15 days (9 days in package + 6 days in air)</c:v>
              </c:pt>
              <c:pt idx="5">
                <c:v>15 days (12 days in package + 3 days in air)</c:v>
              </c:pt>
              <c:pt idx="6">
                <c:v>19 days in package</c:v>
              </c:pt>
              <c:extLst>
                <c:ext xmlns:c15="http://schemas.microsoft.com/office/drawing/2012/chart" uri="{02D57815-91ED-43cb-92C2-25804820EDAC}">
                  <c15:autoCat val="1"/>
                </c:ext>
              </c:extLst>
            </c:strLit>
          </c:cat>
          <c:val>
            <c:numRef>
              <c:extLst>
                <c:ext xmlns:c15="http://schemas.microsoft.com/office/drawing/2012/chart" uri="{02D57815-91ED-43cb-92C2-25804820EDAC}">
                  <c15:fullRef>
                    <c15:sqref>('Weight Loss'!$G$7,'Weight Loss'!$G$10,'Weight Loss'!$G$13,'Weight Loss'!$G$16,'Weight Loss'!$G$19,'Weight Loss'!$G$21,'Weight Loss'!$G$24,'Weight Loss'!$G$28,'Weight Loss'!$G$31,'Weight Loss'!$G$34)</c15:sqref>
                  </c15:fullRef>
                </c:ext>
              </c:extLst>
              <c:f>('Weight Loss'!$G$7,'Weight Loss'!$G$10,'Weight Loss'!$G$13,'Weight Loss'!$G$19,'Weight Loss'!$G$21,'Weight Loss'!$G$24,'Weight Loss'!$G$34)</c:f>
              <c:numCache>
                <c:formatCode>0.00</c:formatCode>
                <c:ptCount val="7"/>
                <c:pt idx="0">
                  <c:v>20.657499999999999</c:v>
                </c:pt>
                <c:pt idx="1">
                  <c:v>2.7275</c:v>
                </c:pt>
                <c:pt idx="3">
                  <c:v>1.3</c:v>
                </c:pt>
                <c:pt idx="5">
                  <c:v>1.125</c:v>
                </c:pt>
              </c:numCache>
            </c:numRef>
          </c:val>
          <c:extLst>
            <c:ext xmlns:c16="http://schemas.microsoft.com/office/drawing/2014/chart" uri="{C3380CC4-5D6E-409C-BE32-E72D297353CC}">
              <c16:uniqueId val="{00000002-C96A-40F0-9D5E-B706141B8A55}"/>
            </c:ext>
          </c:extLst>
        </c:ser>
        <c:dLbls>
          <c:dLblPos val="outEnd"/>
          <c:showLegendKey val="0"/>
          <c:showVal val="1"/>
          <c:showCatName val="0"/>
          <c:showSerName val="0"/>
          <c:showPercent val="0"/>
          <c:showBubbleSize val="0"/>
        </c:dLbls>
        <c:gapWidth val="219"/>
        <c:overlap val="-27"/>
        <c:axId val="692281992"/>
        <c:axId val="692281336"/>
      </c:barChart>
      <c:catAx>
        <c:axId val="692281992"/>
        <c:scaling>
          <c:orientation val="minMax"/>
        </c:scaling>
        <c:delete val="0"/>
        <c:axPos val="b"/>
        <c:title>
          <c:tx>
            <c:strRef>
              <c:f>'Weight Loss'!$C$1</c:f>
              <c:strCache>
                <c:ptCount val="1"/>
                <c:pt idx="0">
                  <c:v># Days in Storage</c:v>
                </c:pt>
              </c:strCache>
            </c:strRef>
          </c:tx>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cross"/>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692281336"/>
        <c:crosses val="autoZero"/>
        <c:auto val="1"/>
        <c:lblAlgn val="ctr"/>
        <c:lblOffset val="100"/>
        <c:noMultiLvlLbl val="0"/>
      </c:catAx>
      <c:valAx>
        <c:axId val="692281336"/>
        <c:scaling>
          <c:orientation val="minMax"/>
        </c:scaling>
        <c:delete val="0"/>
        <c:axPos val="l"/>
        <c:majorGridlines>
          <c:spPr>
            <a:ln w="9525" cap="flat" cmpd="sng" algn="ctr">
              <a:solidFill>
                <a:schemeClr val="tx1">
                  <a:lumMod val="15000"/>
                  <a:lumOff val="85000"/>
                </a:schemeClr>
              </a:solidFill>
              <a:round/>
            </a:ln>
            <a:effectLst/>
          </c:spPr>
        </c:majorGridlines>
        <c:title>
          <c:tx>
            <c:strRef>
              <c:f>'Weight Loss'!$G$1</c:f>
              <c:strCache>
                <c:ptCount val="1"/>
                <c:pt idx="0">
                  <c:v>Firmness (lbs)</c:v>
                </c:pt>
              </c:strCache>
            </c:strRef>
          </c:tx>
          <c:overlay val="0"/>
          <c:spPr>
            <a:noFill/>
            <a:ln>
              <a:noFill/>
            </a:ln>
            <a:effectLst/>
          </c:spPr>
          <c:txPr>
            <a:bodyPr rot="-540000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6922819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28575">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userShapes r:id="rId4"/>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a:t>Firmness (lbs) in Avocados Packaged in Control, hydro-sure    , and Laminate Bags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clustered"/>
        <c:varyColors val="0"/>
        <c:ser>
          <c:idx val="0"/>
          <c:order val="0"/>
          <c:tx>
            <c:strRef>
              <c:f>'Weight Loss'!$E$5</c:f>
              <c:strCache>
                <c:ptCount val="1"/>
                <c:pt idx="0">
                  <c:v>Control (Netted Bag)</c:v>
                </c:pt>
              </c:strCache>
            </c:strRef>
          </c:tx>
          <c:spPr>
            <a:solidFill>
              <a:schemeClr val="accent1"/>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Loss'!$C$5,'Weight Loss'!$C$8,'Weight Loss'!$C$11,'Weight Loss'!$C$14,'Weight Loss'!$C$17,'Weight Loss'!$C$22,'Weight Loss'!$C$25,'Weight Loss'!$C$27,'Weight Loss'!$C$30,'Weight Loss'!$C$33)</c15:sqref>
                  </c15:fullRef>
                </c:ext>
              </c:extLst>
              <c:f>('Weight Loss'!$C$5,'Weight Loss'!$C$8,'Weight Loss'!$C$11,'Weight Loss'!$C$17,'Weight Loss'!$C$22,'Weight Loss'!$C$25,'Weight Loss'!$C$33)</c:f>
              <c:strCache>
                <c:ptCount val="7"/>
                <c:pt idx="0">
                  <c:v>9 days in package</c:v>
                </c:pt>
                <c:pt idx="1">
                  <c:v>12 days in package</c:v>
                </c:pt>
                <c:pt idx="2">
                  <c:v>12 days (9 days in package + 3 days in air)</c:v>
                </c:pt>
                <c:pt idx="3">
                  <c:v>15 days in package</c:v>
                </c:pt>
                <c:pt idx="4">
                  <c:v>15 days (9 days in package + 6 days in air)</c:v>
                </c:pt>
                <c:pt idx="5">
                  <c:v>15 days (12 days in package + 3 days in air)</c:v>
                </c:pt>
                <c:pt idx="6">
                  <c:v>19 days in package</c:v>
                </c:pt>
              </c:strCache>
            </c:strRef>
          </c:cat>
          <c:val>
            <c:numRef>
              <c:extLst>
                <c:ext xmlns:c15="http://schemas.microsoft.com/office/drawing/2012/chart" uri="{02D57815-91ED-43cb-92C2-25804820EDAC}">
                  <c15:fullRef>
                    <c15:sqref>('Weight Loss'!$G$5,'Weight Loss'!$G$8,'Weight Loss'!$G$11,'Weight Loss'!$G$14,'Weight Loss'!$G$17,'Weight Loss'!$G$22,'Weight Loss'!$G$25,'Weight Loss'!$G$27,'Weight Loss'!$G$30,'Weight Loss'!$G$33)</c15:sqref>
                  </c15:fullRef>
                </c:ext>
              </c:extLst>
              <c:f>('Weight Loss'!$G$5,'Weight Loss'!$G$8,'Weight Loss'!$G$11,'Weight Loss'!$G$17,'Weight Loss'!$G$22,'Weight Loss'!$G$25,'Weight Loss'!$G$33)</c:f>
              <c:numCache>
                <c:formatCode>0.00</c:formatCode>
                <c:ptCount val="7"/>
                <c:pt idx="0">
                  <c:v>0.74582999999999999</c:v>
                </c:pt>
                <c:pt idx="1">
                  <c:v>0.85</c:v>
                </c:pt>
                <c:pt idx="2">
                  <c:v>0.60499999999999998</c:v>
                </c:pt>
              </c:numCache>
            </c:numRef>
          </c:val>
          <c:extLst>
            <c:ext xmlns:c16="http://schemas.microsoft.com/office/drawing/2014/chart" uri="{C3380CC4-5D6E-409C-BE32-E72D297353CC}">
              <c16:uniqueId val="{00000000-C96A-40F0-9D5E-B706141B8A55}"/>
            </c:ext>
          </c:extLst>
        </c:ser>
        <c:ser>
          <c:idx val="1"/>
          <c:order val="1"/>
          <c:tx>
            <c:strRef>
              <c:f>'Weight Loss'!$E$6</c:f>
              <c:strCache>
                <c:ptCount val="1"/>
                <c:pt idx="0">
                  <c:v>hydro-sureTM</c:v>
                </c:pt>
              </c:strCache>
            </c:strRef>
          </c:tx>
          <c:spPr>
            <a:solidFill>
              <a:schemeClr val="accent4"/>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ullRef>
                    <c15:sqref>('Weight Loss'!$C$5,'Weight Loss'!$C$8,'Weight Loss'!$C$11,'Weight Loss'!$C$14,'Weight Loss'!$C$17,'Weight Loss'!$C$22,'Weight Loss'!$C$25,'Weight Loss'!$C$27,'Weight Loss'!$C$30,'Weight Loss'!$C$33)</c15:sqref>
                  </c15:fullRef>
                </c:ext>
              </c:extLst>
              <c:f>('Weight Loss'!$C$5,'Weight Loss'!$C$8,'Weight Loss'!$C$11,'Weight Loss'!$C$17,'Weight Loss'!$C$22,'Weight Loss'!$C$25,'Weight Loss'!$C$33)</c:f>
              <c:strCache>
                <c:ptCount val="7"/>
                <c:pt idx="0">
                  <c:v>9 days in package</c:v>
                </c:pt>
                <c:pt idx="1">
                  <c:v>12 days in package</c:v>
                </c:pt>
                <c:pt idx="2">
                  <c:v>12 days (9 days in package + 3 days in air)</c:v>
                </c:pt>
                <c:pt idx="3">
                  <c:v>15 days in package</c:v>
                </c:pt>
                <c:pt idx="4">
                  <c:v>15 days (9 days in package + 6 days in air)</c:v>
                </c:pt>
                <c:pt idx="5">
                  <c:v>15 days (12 days in package + 3 days in air)</c:v>
                </c:pt>
                <c:pt idx="6">
                  <c:v>19 days in package</c:v>
                </c:pt>
              </c:strCache>
            </c:strRef>
          </c:cat>
          <c:val>
            <c:numRef>
              <c:extLst>
                <c:ext xmlns:c15="http://schemas.microsoft.com/office/drawing/2012/chart" uri="{02D57815-91ED-43cb-92C2-25804820EDAC}">
                  <c15:fullRef>
                    <c15:sqref>('Weight Loss'!$G$6,'Weight Loss'!$G$9,'Weight Loss'!$G$12,'Weight Loss'!$G$15,'Weight Loss'!$G$18,'Weight Loss'!$G$20,'Weight Loss'!$G$23,'Weight Loss'!$G$26,'Weight Loss'!$G$29,'Weight Loss'!$G$32)</c15:sqref>
                  </c15:fullRef>
                </c:ext>
              </c:extLst>
              <c:f>('Weight Loss'!$G$6,'Weight Loss'!$G$9,'Weight Loss'!$G$12,'Weight Loss'!$G$18,'Weight Loss'!$G$20,'Weight Loss'!$G$23,'Weight Loss'!$G$32)</c:f>
              <c:numCache>
                <c:formatCode>0.00</c:formatCode>
                <c:ptCount val="7"/>
                <c:pt idx="0">
                  <c:v>4.6275000000000004</c:v>
                </c:pt>
                <c:pt idx="1">
                  <c:v>2.2250000000000001</c:v>
                </c:pt>
                <c:pt idx="3">
                  <c:v>1.97</c:v>
                </c:pt>
                <c:pt idx="4">
                  <c:v>1.0150000000000001</c:v>
                </c:pt>
                <c:pt idx="6">
                  <c:v>1.5966666666666667</c:v>
                </c:pt>
              </c:numCache>
            </c:numRef>
          </c:val>
          <c:extLst>
            <c:ext xmlns:c16="http://schemas.microsoft.com/office/drawing/2014/chart" uri="{C3380CC4-5D6E-409C-BE32-E72D297353CC}">
              <c16:uniqueId val="{00000001-C96A-40F0-9D5E-B706141B8A55}"/>
            </c:ext>
          </c:extLst>
        </c:ser>
        <c:ser>
          <c:idx val="2"/>
          <c:order val="2"/>
          <c:tx>
            <c:strRef>
              <c:f>'Weight Loss'!$E$7</c:f>
              <c:strCache>
                <c:ptCount val="1"/>
                <c:pt idx="0">
                  <c:v>Laminate</c:v>
                </c:pt>
              </c:strCache>
            </c:strRef>
          </c:tx>
          <c:spPr>
            <a:solidFill>
              <a:srgbClr val="C00000"/>
            </a:solidFill>
            <a:ln>
              <a:noFill/>
            </a:ln>
            <a:effectLst/>
          </c:spPr>
          <c:invertIfNegative val="0"/>
          <c:dLbls>
            <c:spPr>
              <a:noFill/>
              <a:ln>
                <a:noFill/>
              </a:ln>
              <a:effectLst/>
            </c:spPr>
            <c:txPr>
              <a:bodyPr rot="-5400000" spcFirstLastPara="1" vertOverflow="ellipsis" wrap="square" anchor="ctr" anchorCtr="1"/>
              <a:lstStyle/>
              <a:p>
                <a:pPr>
                  <a:defRPr sz="9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7"/>
              <c:pt idx="0">
                <c:v>9 days in package</c:v>
              </c:pt>
              <c:pt idx="1">
                <c:v>12 days in package</c:v>
              </c:pt>
              <c:pt idx="2">
                <c:v>12 days (9 days in package + 3 days in air)</c:v>
              </c:pt>
              <c:pt idx="3">
                <c:v>15 days in package</c:v>
              </c:pt>
              <c:pt idx="4">
                <c:v>15 days (9 days in package + 6 days in air)</c:v>
              </c:pt>
              <c:pt idx="5">
                <c:v>15 days (12 days in package + 3 days in air)</c:v>
              </c:pt>
              <c:pt idx="6">
                <c:v>19 days in package</c:v>
              </c:pt>
              <c:extLst>
                <c:ext xmlns:c15="http://schemas.microsoft.com/office/drawing/2012/chart" uri="{02D57815-91ED-43cb-92C2-25804820EDAC}">
                  <c15:autoCat val="1"/>
                </c:ext>
              </c:extLst>
            </c:strLit>
          </c:cat>
          <c:val>
            <c:numRef>
              <c:extLst>
                <c:ext xmlns:c15="http://schemas.microsoft.com/office/drawing/2012/chart" uri="{02D57815-91ED-43cb-92C2-25804820EDAC}">
                  <c15:fullRef>
                    <c15:sqref>('Weight Loss'!$G$7,'Weight Loss'!$G$10,'Weight Loss'!$G$13,'Weight Loss'!$G$16,'Weight Loss'!$G$19,'Weight Loss'!$G$21,'Weight Loss'!$G$24,'Weight Loss'!$G$28,'Weight Loss'!$G$31,'Weight Loss'!$G$34)</c15:sqref>
                  </c15:fullRef>
                </c:ext>
              </c:extLst>
              <c:f>('Weight Loss'!$G$7,'Weight Loss'!$G$10,'Weight Loss'!$G$13,'Weight Loss'!$G$19,'Weight Loss'!$G$21,'Weight Loss'!$G$24,'Weight Loss'!$G$34)</c:f>
              <c:numCache>
                <c:formatCode>0.00</c:formatCode>
                <c:ptCount val="7"/>
                <c:pt idx="0">
                  <c:v>20.657499999999999</c:v>
                </c:pt>
                <c:pt idx="1">
                  <c:v>2.7275</c:v>
                </c:pt>
                <c:pt idx="3">
                  <c:v>1.3</c:v>
                </c:pt>
                <c:pt idx="5">
                  <c:v>1.125</c:v>
                </c:pt>
              </c:numCache>
            </c:numRef>
          </c:val>
          <c:extLst>
            <c:ext xmlns:c16="http://schemas.microsoft.com/office/drawing/2014/chart" uri="{C3380CC4-5D6E-409C-BE32-E72D297353CC}">
              <c16:uniqueId val="{00000002-C96A-40F0-9D5E-B706141B8A55}"/>
            </c:ext>
          </c:extLst>
        </c:ser>
        <c:dLbls>
          <c:dLblPos val="outEnd"/>
          <c:showLegendKey val="0"/>
          <c:showVal val="1"/>
          <c:showCatName val="0"/>
          <c:showSerName val="0"/>
          <c:showPercent val="0"/>
          <c:showBubbleSize val="0"/>
        </c:dLbls>
        <c:gapWidth val="219"/>
        <c:overlap val="-27"/>
        <c:axId val="692281992"/>
        <c:axId val="692281336"/>
      </c:barChart>
      <c:catAx>
        <c:axId val="692281992"/>
        <c:scaling>
          <c:orientation val="minMax"/>
        </c:scaling>
        <c:delete val="0"/>
        <c:axPos val="b"/>
        <c:title>
          <c:tx>
            <c:strRef>
              <c:f>'Weight Loss'!$C$1</c:f>
              <c:strCache>
                <c:ptCount val="1"/>
                <c:pt idx="0">
                  <c:v># Days in Storage</c:v>
                </c:pt>
              </c:strCache>
            </c:strRef>
          </c:tx>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cross"/>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692281336"/>
        <c:crosses val="autoZero"/>
        <c:auto val="1"/>
        <c:lblAlgn val="ctr"/>
        <c:lblOffset val="100"/>
        <c:noMultiLvlLbl val="0"/>
      </c:catAx>
      <c:valAx>
        <c:axId val="692281336"/>
        <c:scaling>
          <c:orientation val="minMax"/>
        </c:scaling>
        <c:delete val="0"/>
        <c:axPos val="l"/>
        <c:majorGridlines>
          <c:spPr>
            <a:ln w="9525" cap="flat" cmpd="sng" algn="ctr">
              <a:solidFill>
                <a:schemeClr val="tx1">
                  <a:lumMod val="15000"/>
                  <a:lumOff val="85000"/>
                </a:schemeClr>
              </a:solidFill>
              <a:round/>
            </a:ln>
            <a:effectLst/>
          </c:spPr>
        </c:majorGridlines>
        <c:title>
          <c:tx>
            <c:strRef>
              <c:f>'Weight Loss'!$G$1</c:f>
              <c:strCache>
                <c:ptCount val="1"/>
                <c:pt idx="0">
                  <c:v>Firmness (lbs)</c:v>
                </c:pt>
              </c:strCache>
            </c:strRef>
          </c:tx>
          <c:overlay val="0"/>
          <c:spPr>
            <a:noFill/>
            <a:ln>
              <a:noFill/>
            </a:ln>
            <a:effectLst/>
          </c:spPr>
          <c:txPr>
            <a:bodyPr rot="-5400000" spcFirstLastPara="1" vertOverflow="ellipsis" vert="horz" wrap="square" anchor="ctr" anchorCtr="1"/>
            <a:lstStyle/>
            <a:p>
              <a:pPr>
                <a:defRPr sz="11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6922819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28575">
      <a:solidFill>
        <a:schemeClr val="tx1"/>
      </a:solidFill>
    </a:ln>
    <a:effectLst/>
  </c:spPr>
  <c:txPr>
    <a:bodyPr/>
    <a:lstStyle/>
    <a:p>
      <a:pPr>
        <a:defRPr>
          <a:latin typeface="Times New Roman" panose="02020603050405020304" pitchFamily="18" charset="0"/>
          <a:cs typeface="Times New Roman" panose="02020603050405020304" pitchFamily="18" charset="0"/>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0.85146</cdr:x>
      <cdr:y>0.00195</cdr:y>
    </cdr:from>
    <cdr:to>
      <cdr:x>0.98323</cdr:x>
      <cdr:y>0.16665</cdr:y>
    </cdr:to>
    <cdr:sp macro="" textlink="">
      <cdr:nvSpPr>
        <cdr:cNvPr id="2" name="TextBox 1">
          <a:extLst xmlns:a="http://schemas.openxmlformats.org/drawingml/2006/main">
            <a:ext uri="{FF2B5EF4-FFF2-40B4-BE49-F238E27FC236}">
              <a16:creationId xmlns:a16="http://schemas.microsoft.com/office/drawing/2014/main" id="{710A3C70-2121-4B36-8103-8FF9109748F9}"/>
            </a:ext>
          </a:extLst>
        </cdr:cNvPr>
        <cdr:cNvSpPr txBox="1"/>
      </cdr:nvSpPr>
      <cdr:spPr>
        <a:xfrm xmlns:a="http://schemas.openxmlformats.org/drawingml/2006/main">
          <a:off x="5255372" y="9525"/>
          <a:ext cx="813311" cy="802686"/>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US" sz="700" dirty="0">
              <a:latin typeface="Times New Roman" panose="02020603050405020304" pitchFamily="18" charset="0"/>
              <a:cs typeface="Times New Roman" panose="02020603050405020304" pitchFamily="18" charset="0"/>
            </a:rPr>
            <a:t>TM</a:t>
          </a:r>
          <a:endParaRPr lang="en-US" sz="1000" dirty="0">
            <a:latin typeface="Times New Roman" panose="02020603050405020304" pitchFamily="18" charset="0"/>
            <a:cs typeface="Times New Roman" panose="02020603050405020304" pitchFamily="18" charset="0"/>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0.85146</cdr:x>
      <cdr:y>0.00195</cdr:y>
    </cdr:from>
    <cdr:to>
      <cdr:x>0.98323</cdr:x>
      <cdr:y>0.16665</cdr:y>
    </cdr:to>
    <cdr:sp macro="" textlink="">
      <cdr:nvSpPr>
        <cdr:cNvPr id="2" name="TextBox 1">
          <a:extLst xmlns:a="http://schemas.openxmlformats.org/drawingml/2006/main">
            <a:ext uri="{FF2B5EF4-FFF2-40B4-BE49-F238E27FC236}">
              <a16:creationId xmlns:a16="http://schemas.microsoft.com/office/drawing/2014/main" id="{710A3C70-2121-4B36-8103-8FF9109748F9}"/>
            </a:ext>
          </a:extLst>
        </cdr:cNvPr>
        <cdr:cNvSpPr txBox="1"/>
      </cdr:nvSpPr>
      <cdr:spPr>
        <a:xfrm xmlns:a="http://schemas.openxmlformats.org/drawingml/2006/main">
          <a:off x="5255372" y="9525"/>
          <a:ext cx="813311" cy="802686"/>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US" sz="700" dirty="0">
              <a:latin typeface="Times New Roman" panose="02020603050405020304" pitchFamily="18" charset="0"/>
              <a:cs typeface="Times New Roman" panose="02020603050405020304" pitchFamily="18" charset="0"/>
            </a:rPr>
            <a:t>TM</a:t>
          </a:r>
          <a:endParaRPr lang="en-US" sz="1000" dirty="0">
            <a:latin typeface="Times New Roman" panose="02020603050405020304" pitchFamily="18" charset="0"/>
            <a:cs typeface="Times New Roman" panose="02020603050405020304" pitchFamily="18" charset="0"/>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0.85146</cdr:x>
      <cdr:y>0.00195</cdr:y>
    </cdr:from>
    <cdr:to>
      <cdr:x>0.98323</cdr:x>
      <cdr:y>0.16665</cdr:y>
    </cdr:to>
    <cdr:sp macro="" textlink="">
      <cdr:nvSpPr>
        <cdr:cNvPr id="2" name="TextBox 1">
          <a:extLst xmlns:a="http://schemas.openxmlformats.org/drawingml/2006/main">
            <a:ext uri="{FF2B5EF4-FFF2-40B4-BE49-F238E27FC236}">
              <a16:creationId xmlns:a16="http://schemas.microsoft.com/office/drawing/2014/main" id="{710A3C70-2121-4B36-8103-8FF9109748F9}"/>
            </a:ext>
          </a:extLst>
        </cdr:cNvPr>
        <cdr:cNvSpPr txBox="1"/>
      </cdr:nvSpPr>
      <cdr:spPr>
        <a:xfrm xmlns:a="http://schemas.openxmlformats.org/drawingml/2006/main">
          <a:off x="5255372" y="9525"/>
          <a:ext cx="813311" cy="802686"/>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US" sz="700" dirty="0">
              <a:latin typeface="Times New Roman" panose="02020603050405020304" pitchFamily="18" charset="0"/>
              <a:cs typeface="Times New Roman" panose="02020603050405020304" pitchFamily="18" charset="0"/>
            </a:rPr>
            <a:t>TM</a:t>
          </a:r>
          <a:endParaRPr lang="en-US" sz="1000" dirty="0">
            <a:latin typeface="Times New Roman" panose="02020603050405020304" pitchFamily="18" charset="0"/>
            <a:cs typeface="Times New Roman" panose="02020603050405020304" pitchFamily="18" charset="0"/>
          </a:endParaRPr>
        </a:p>
      </cdr:txBody>
    </cdr:sp>
  </cdr:relSizeAnchor>
</c:userShapes>
</file>

<file path=ppt/drawings/drawing4.xml><?xml version="1.0" encoding="utf-8"?>
<c:userShapes xmlns:c="http://schemas.openxmlformats.org/drawingml/2006/chart">
  <cdr:relSizeAnchor xmlns:cdr="http://schemas.openxmlformats.org/drawingml/2006/chartDrawing">
    <cdr:from>
      <cdr:x>0.85146</cdr:x>
      <cdr:y>0.00195</cdr:y>
    </cdr:from>
    <cdr:to>
      <cdr:x>0.98323</cdr:x>
      <cdr:y>0.16665</cdr:y>
    </cdr:to>
    <cdr:sp macro="" textlink="">
      <cdr:nvSpPr>
        <cdr:cNvPr id="2" name="TextBox 1">
          <a:extLst xmlns:a="http://schemas.openxmlformats.org/drawingml/2006/main">
            <a:ext uri="{FF2B5EF4-FFF2-40B4-BE49-F238E27FC236}">
              <a16:creationId xmlns:a16="http://schemas.microsoft.com/office/drawing/2014/main" id="{710A3C70-2121-4B36-8103-8FF9109748F9}"/>
            </a:ext>
          </a:extLst>
        </cdr:cNvPr>
        <cdr:cNvSpPr txBox="1"/>
      </cdr:nvSpPr>
      <cdr:spPr>
        <a:xfrm xmlns:a="http://schemas.openxmlformats.org/drawingml/2006/main">
          <a:off x="5255372" y="9525"/>
          <a:ext cx="813311" cy="802686"/>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US" sz="700" dirty="0">
              <a:latin typeface="Times New Roman" panose="02020603050405020304" pitchFamily="18" charset="0"/>
              <a:cs typeface="Times New Roman" panose="02020603050405020304" pitchFamily="18" charset="0"/>
            </a:rPr>
            <a:t>TM</a:t>
          </a:r>
          <a:endParaRPr lang="en-US" sz="1000" dirty="0">
            <a:latin typeface="Times New Roman" panose="02020603050405020304" pitchFamily="18" charset="0"/>
            <a:cs typeface="Times New Roman" panose="02020603050405020304" pitchFamily="18" charset="0"/>
          </a:endParaRPr>
        </a:p>
      </cdr:txBody>
    </cdr:sp>
  </cdr:relSizeAnchor>
</c:userShapes>
</file>

<file path=ppt/drawings/drawing5.xml><?xml version="1.0" encoding="utf-8"?>
<c:userShapes xmlns:c="http://schemas.openxmlformats.org/drawingml/2006/chart">
  <cdr:relSizeAnchor xmlns:cdr="http://schemas.openxmlformats.org/drawingml/2006/chartDrawing">
    <cdr:from>
      <cdr:x>0.82466</cdr:x>
      <cdr:y>0.0018</cdr:y>
    </cdr:from>
    <cdr:to>
      <cdr:x>0.97615</cdr:x>
      <cdr:y>0.16746</cdr:y>
    </cdr:to>
    <cdr:sp macro="" textlink="">
      <cdr:nvSpPr>
        <cdr:cNvPr id="2" name="TextBox 1">
          <a:extLst xmlns:a="http://schemas.openxmlformats.org/drawingml/2006/main">
            <a:ext uri="{FF2B5EF4-FFF2-40B4-BE49-F238E27FC236}">
              <a16:creationId xmlns:a16="http://schemas.microsoft.com/office/drawing/2014/main" id="{710A3C70-2121-4B36-8103-8FF9109748F9}"/>
            </a:ext>
          </a:extLst>
        </cdr:cNvPr>
        <cdr:cNvSpPr txBox="1"/>
      </cdr:nvSpPr>
      <cdr:spPr>
        <a:xfrm xmlns:a="http://schemas.openxmlformats.org/drawingml/2006/main">
          <a:off x="4977560" y="8467"/>
          <a:ext cx="914377" cy="781172"/>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US" sz="700">
              <a:latin typeface="Times New Roman" panose="02020603050405020304" pitchFamily="18" charset="0"/>
              <a:cs typeface="Times New Roman" panose="02020603050405020304" pitchFamily="18" charset="0"/>
            </a:rPr>
            <a:t>TM</a:t>
          </a:r>
          <a:endParaRPr lang="en-US" sz="1000">
            <a:latin typeface="Times New Roman" panose="02020603050405020304" pitchFamily="18" charset="0"/>
            <a:cs typeface="Times New Roman" panose="02020603050405020304" pitchFamily="18" charset="0"/>
          </a:endParaRPr>
        </a:p>
      </cdr:txBody>
    </cdr:sp>
  </cdr:relSizeAnchor>
</c:userShapes>
</file>

<file path=ppt/drawings/drawing6.xml><?xml version="1.0" encoding="utf-8"?>
<c:userShapes xmlns:c="http://schemas.openxmlformats.org/drawingml/2006/chart">
  <cdr:relSizeAnchor xmlns:cdr="http://schemas.openxmlformats.org/drawingml/2006/chartDrawing">
    <cdr:from>
      <cdr:x>0.82466</cdr:x>
      <cdr:y>0.0018</cdr:y>
    </cdr:from>
    <cdr:to>
      <cdr:x>0.97615</cdr:x>
      <cdr:y>0.16746</cdr:y>
    </cdr:to>
    <cdr:sp macro="" textlink="">
      <cdr:nvSpPr>
        <cdr:cNvPr id="2" name="TextBox 1">
          <a:extLst xmlns:a="http://schemas.openxmlformats.org/drawingml/2006/main">
            <a:ext uri="{FF2B5EF4-FFF2-40B4-BE49-F238E27FC236}">
              <a16:creationId xmlns:a16="http://schemas.microsoft.com/office/drawing/2014/main" id="{710A3C70-2121-4B36-8103-8FF9109748F9}"/>
            </a:ext>
          </a:extLst>
        </cdr:cNvPr>
        <cdr:cNvSpPr txBox="1"/>
      </cdr:nvSpPr>
      <cdr:spPr>
        <a:xfrm xmlns:a="http://schemas.openxmlformats.org/drawingml/2006/main">
          <a:off x="4977560" y="8467"/>
          <a:ext cx="914377" cy="781172"/>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US" sz="700">
              <a:latin typeface="Times New Roman" panose="02020603050405020304" pitchFamily="18" charset="0"/>
              <a:cs typeface="Times New Roman" panose="02020603050405020304" pitchFamily="18" charset="0"/>
            </a:rPr>
            <a:t>TM</a:t>
          </a:r>
          <a:endParaRPr lang="en-US" sz="1000">
            <a:latin typeface="Times New Roman" panose="02020603050405020304" pitchFamily="18" charset="0"/>
            <a:cs typeface="Times New Roman" panose="02020603050405020304" pitchFamily="18" charset="0"/>
          </a:endParaRPr>
        </a:p>
      </cdr:txBody>
    </cdr:sp>
  </cdr:relSizeAnchor>
</c:userShapes>
</file>

<file path=ppt/drawings/drawing7.xml><?xml version="1.0" encoding="utf-8"?>
<c:userShapes xmlns:c="http://schemas.openxmlformats.org/drawingml/2006/chart">
  <cdr:relSizeAnchor xmlns:cdr="http://schemas.openxmlformats.org/drawingml/2006/chartDrawing">
    <cdr:from>
      <cdr:x>0.82466</cdr:x>
      <cdr:y>0.0018</cdr:y>
    </cdr:from>
    <cdr:to>
      <cdr:x>0.97615</cdr:x>
      <cdr:y>0.16746</cdr:y>
    </cdr:to>
    <cdr:sp macro="" textlink="">
      <cdr:nvSpPr>
        <cdr:cNvPr id="2" name="TextBox 1">
          <a:extLst xmlns:a="http://schemas.openxmlformats.org/drawingml/2006/main">
            <a:ext uri="{FF2B5EF4-FFF2-40B4-BE49-F238E27FC236}">
              <a16:creationId xmlns:a16="http://schemas.microsoft.com/office/drawing/2014/main" id="{710A3C70-2121-4B36-8103-8FF9109748F9}"/>
            </a:ext>
          </a:extLst>
        </cdr:cNvPr>
        <cdr:cNvSpPr txBox="1"/>
      </cdr:nvSpPr>
      <cdr:spPr>
        <a:xfrm xmlns:a="http://schemas.openxmlformats.org/drawingml/2006/main">
          <a:off x="4977560" y="8467"/>
          <a:ext cx="914377" cy="781172"/>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r>
            <a:rPr lang="en-US" sz="700">
              <a:latin typeface="Times New Roman" panose="02020603050405020304" pitchFamily="18" charset="0"/>
              <a:cs typeface="Times New Roman" panose="02020603050405020304" pitchFamily="18" charset="0"/>
            </a:rPr>
            <a:t>TM</a:t>
          </a:r>
          <a:endParaRPr lang="en-US" sz="1000">
            <a:latin typeface="Times New Roman" panose="02020603050405020304" pitchFamily="18" charset="0"/>
            <a:cs typeface="Times New Roman" panose="02020603050405020304" pitchFamily="18" charset="0"/>
          </a:endParaRPr>
        </a:p>
      </cdr:txBody>
    </cdr:sp>
  </cdr:relSizeAnchor>
</c:userShapes>
</file>

<file path=ppt/media/image1.png>
</file>

<file path=ppt/media/image2.jpg>
</file>

<file path=ppt/media/image3.jpg>
</file>

<file path=ppt/media/image4.jp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F09A9B-283A-476C-AF3C-38041A173A67}" type="datetimeFigureOut">
              <a:rPr lang="en-US" smtClean="0"/>
              <a:t>5/23/2018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03CB00-F8C9-4815-B960-FD1F47842BF9}" type="slidenum">
              <a:rPr lang="en-US" smtClean="0"/>
              <a:t>‹#›</a:t>
            </a:fld>
            <a:endParaRPr lang="en-US" dirty="0"/>
          </a:p>
        </p:txBody>
      </p:sp>
    </p:spTree>
    <p:extLst>
      <p:ext uri="{BB962C8B-B14F-4D97-AF65-F5344CB8AC3E}">
        <p14:creationId xmlns:p14="http://schemas.microsoft.com/office/powerpoint/2010/main" val="1912083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2BEE3-119B-413F-B036-1F32FE0661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896309E-DAFE-4E36-967D-910AC7FA53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0927065-B287-4E04-AEA3-81202788C58E}"/>
              </a:ext>
            </a:extLst>
          </p:cNvPr>
          <p:cNvSpPr>
            <a:spLocks noGrp="1"/>
          </p:cNvSpPr>
          <p:nvPr>
            <p:ph type="dt" sz="half" idx="10"/>
          </p:nvPr>
        </p:nvSpPr>
        <p:spPr/>
        <p:txBody>
          <a:bodyPr/>
          <a:lstStyle/>
          <a:p>
            <a:fld id="{0B6AA563-E598-414A-874E-499A8006DB0D}" type="datetime1">
              <a:rPr lang="en-US" smtClean="0"/>
              <a:t>5/23/2018</a:t>
            </a:fld>
            <a:endParaRPr lang="en-US" dirty="0"/>
          </a:p>
        </p:txBody>
      </p:sp>
      <p:sp>
        <p:nvSpPr>
          <p:cNvPr id="5" name="Footer Placeholder 4">
            <a:extLst>
              <a:ext uri="{FF2B5EF4-FFF2-40B4-BE49-F238E27FC236}">
                <a16:creationId xmlns:a16="http://schemas.microsoft.com/office/drawing/2014/main" id="{EF8D4A62-1691-42A9-BA3E-32B68CC81A1F}"/>
              </a:ext>
            </a:extLst>
          </p:cNvPr>
          <p:cNvSpPr>
            <a:spLocks noGrp="1"/>
          </p:cNvSpPr>
          <p:nvPr>
            <p:ph type="ftr" sz="quarter" idx="11"/>
          </p:nvPr>
        </p:nvSpPr>
        <p:spPr/>
        <p:txBody>
          <a:bodyPr/>
          <a:lstStyle/>
          <a:p>
            <a:r>
              <a:rPr lang="en-US" dirty="0"/>
              <a:t>Proprietary Information of  Windham Packaging, LLC  </a:t>
            </a:r>
          </a:p>
        </p:txBody>
      </p:sp>
      <p:sp>
        <p:nvSpPr>
          <p:cNvPr id="6" name="Slide Number Placeholder 5">
            <a:extLst>
              <a:ext uri="{FF2B5EF4-FFF2-40B4-BE49-F238E27FC236}">
                <a16:creationId xmlns:a16="http://schemas.microsoft.com/office/drawing/2014/main" id="{442C125C-79EC-4074-A6D9-550A3DFC3922}"/>
              </a:ext>
            </a:extLst>
          </p:cNvPr>
          <p:cNvSpPr>
            <a:spLocks noGrp="1"/>
          </p:cNvSpPr>
          <p:nvPr>
            <p:ph type="sldNum" sz="quarter" idx="12"/>
          </p:nvPr>
        </p:nvSpPr>
        <p:spPr/>
        <p:txBody>
          <a:bodyPr/>
          <a:lstStyle/>
          <a:p>
            <a:fld id="{15870A7A-35B3-4A4D-B55E-6B95698998F5}" type="slidenum">
              <a:rPr lang="en-US" smtClean="0"/>
              <a:t>‹#›</a:t>
            </a:fld>
            <a:endParaRPr lang="en-US" dirty="0"/>
          </a:p>
        </p:txBody>
      </p:sp>
    </p:spTree>
    <p:extLst>
      <p:ext uri="{BB962C8B-B14F-4D97-AF65-F5344CB8AC3E}">
        <p14:creationId xmlns:p14="http://schemas.microsoft.com/office/powerpoint/2010/main" val="2348660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FEEB-E130-4DA5-B075-CF25C5FDB13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EEE8FD7-C8C5-43D1-9746-22B01284A7C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C66ABA-3143-4C05-BEB7-ABC1DD906DFA}"/>
              </a:ext>
            </a:extLst>
          </p:cNvPr>
          <p:cNvSpPr>
            <a:spLocks noGrp="1"/>
          </p:cNvSpPr>
          <p:nvPr>
            <p:ph type="dt" sz="half" idx="10"/>
          </p:nvPr>
        </p:nvSpPr>
        <p:spPr/>
        <p:txBody>
          <a:bodyPr/>
          <a:lstStyle/>
          <a:p>
            <a:fld id="{0B65136D-AC70-481A-8513-E4B250A068A6}" type="datetime1">
              <a:rPr lang="en-US" smtClean="0"/>
              <a:t>5/23/2018</a:t>
            </a:fld>
            <a:endParaRPr lang="en-US" dirty="0"/>
          </a:p>
        </p:txBody>
      </p:sp>
      <p:sp>
        <p:nvSpPr>
          <p:cNvPr id="5" name="Footer Placeholder 4">
            <a:extLst>
              <a:ext uri="{FF2B5EF4-FFF2-40B4-BE49-F238E27FC236}">
                <a16:creationId xmlns:a16="http://schemas.microsoft.com/office/drawing/2014/main" id="{92B952B1-F834-46FB-B51E-A28AEBF8537A}"/>
              </a:ext>
            </a:extLst>
          </p:cNvPr>
          <p:cNvSpPr>
            <a:spLocks noGrp="1"/>
          </p:cNvSpPr>
          <p:nvPr>
            <p:ph type="ftr" sz="quarter" idx="11"/>
          </p:nvPr>
        </p:nvSpPr>
        <p:spPr/>
        <p:txBody>
          <a:bodyPr/>
          <a:lstStyle/>
          <a:p>
            <a:r>
              <a:rPr lang="en-US" dirty="0"/>
              <a:t>Proprietary Information of  Windham Packaging, LLC  </a:t>
            </a:r>
          </a:p>
        </p:txBody>
      </p:sp>
      <p:sp>
        <p:nvSpPr>
          <p:cNvPr id="6" name="Slide Number Placeholder 5">
            <a:extLst>
              <a:ext uri="{FF2B5EF4-FFF2-40B4-BE49-F238E27FC236}">
                <a16:creationId xmlns:a16="http://schemas.microsoft.com/office/drawing/2014/main" id="{B51CA0BA-0648-4D51-B479-4C4AC6192EE3}"/>
              </a:ext>
            </a:extLst>
          </p:cNvPr>
          <p:cNvSpPr>
            <a:spLocks noGrp="1"/>
          </p:cNvSpPr>
          <p:nvPr>
            <p:ph type="sldNum" sz="quarter" idx="12"/>
          </p:nvPr>
        </p:nvSpPr>
        <p:spPr/>
        <p:txBody>
          <a:bodyPr/>
          <a:lstStyle/>
          <a:p>
            <a:fld id="{15870A7A-35B3-4A4D-B55E-6B95698998F5}" type="slidenum">
              <a:rPr lang="en-US" smtClean="0"/>
              <a:t>‹#›</a:t>
            </a:fld>
            <a:endParaRPr lang="en-US" dirty="0"/>
          </a:p>
        </p:txBody>
      </p:sp>
    </p:spTree>
    <p:extLst>
      <p:ext uri="{BB962C8B-B14F-4D97-AF65-F5344CB8AC3E}">
        <p14:creationId xmlns:p14="http://schemas.microsoft.com/office/powerpoint/2010/main" val="25956357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5284DB1-A1F0-4261-97AD-D4D87D347A9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12317FA-D2D9-4C39-8D5C-A5681CE7DD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B8A739-02E6-45F7-A0AA-6F6F6FB42113}"/>
              </a:ext>
            </a:extLst>
          </p:cNvPr>
          <p:cNvSpPr>
            <a:spLocks noGrp="1"/>
          </p:cNvSpPr>
          <p:nvPr>
            <p:ph type="dt" sz="half" idx="10"/>
          </p:nvPr>
        </p:nvSpPr>
        <p:spPr/>
        <p:txBody>
          <a:bodyPr/>
          <a:lstStyle/>
          <a:p>
            <a:fld id="{D414F6FB-0FB5-41B2-9F8E-4C49B511168F}" type="datetime1">
              <a:rPr lang="en-US" smtClean="0"/>
              <a:t>5/23/2018</a:t>
            </a:fld>
            <a:endParaRPr lang="en-US" dirty="0"/>
          </a:p>
        </p:txBody>
      </p:sp>
      <p:sp>
        <p:nvSpPr>
          <p:cNvPr id="5" name="Footer Placeholder 4">
            <a:extLst>
              <a:ext uri="{FF2B5EF4-FFF2-40B4-BE49-F238E27FC236}">
                <a16:creationId xmlns:a16="http://schemas.microsoft.com/office/drawing/2014/main" id="{162E74D1-9961-409E-B120-3D34352C98E6}"/>
              </a:ext>
            </a:extLst>
          </p:cNvPr>
          <p:cNvSpPr>
            <a:spLocks noGrp="1"/>
          </p:cNvSpPr>
          <p:nvPr>
            <p:ph type="ftr" sz="quarter" idx="11"/>
          </p:nvPr>
        </p:nvSpPr>
        <p:spPr/>
        <p:txBody>
          <a:bodyPr/>
          <a:lstStyle/>
          <a:p>
            <a:r>
              <a:rPr lang="en-US" dirty="0"/>
              <a:t>Proprietary Information of  Windham Packaging, LLC  </a:t>
            </a:r>
          </a:p>
        </p:txBody>
      </p:sp>
      <p:sp>
        <p:nvSpPr>
          <p:cNvPr id="6" name="Slide Number Placeholder 5">
            <a:extLst>
              <a:ext uri="{FF2B5EF4-FFF2-40B4-BE49-F238E27FC236}">
                <a16:creationId xmlns:a16="http://schemas.microsoft.com/office/drawing/2014/main" id="{3ABA3E70-D048-4D47-8602-EF3C91516148}"/>
              </a:ext>
            </a:extLst>
          </p:cNvPr>
          <p:cNvSpPr>
            <a:spLocks noGrp="1"/>
          </p:cNvSpPr>
          <p:nvPr>
            <p:ph type="sldNum" sz="quarter" idx="12"/>
          </p:nvPr>
        </p:nvSpPr>
        <p:spPr/>
        <p:txBody>
          <a:bodyPr/>
          <a:lstStyle/>
          <a:p>
            <a:fld id="{15870A7A-35B3-4A4D-B55E-6B95698998F5}" type="slidenum">
              <a:rPr lang="en-US" smtClean="0"/>
              <a:t>‹#›</a:t>
            </a:fld>
            <a:endParaRPr lang="en-US" dirty="0"/>
          </a:p>
        </p:txBody>
      </p:sp>
    </p:spTree>
    <p:extLst>
      <p:ext uri="{BB962C8B-B14F-4D97-AF65-F5344CB8AC3E}">
        <p14:creationId xmlns:p14="http://schemas.microsoft.com/office/powerpoint/2010/main" val="14065851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09FB5-FD0B-4AE0-BE45-C7E796060D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EC5196-500E-41DA-82A3-D68DCE56E8E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5C1930-C26E-4B2E-B7E7-54C5BDFEB41D}"/>
              </a:ext>
            </a:extLst>
          </p:cNvPr>
          <p:cNvSpPr>
            <a:spLocks noGrp="1"/>
          </p:cNvSpPr>
          <p:nvPr>
            <p:ph type="dt" sz="half" idx="10"/>
          </p:nvPr>
        </p:nvSpPr>
        <p:spPr/>
        <p:txBody>
          <a:bodyPr/>
          <a:lstStyle/>
          <a:p>
            <a:fld id="{3FF39EF8-4319-4B41-BDC5-6BAC259772A0}" type="datetime1">
              <a:rPr lang="en-US" smtClean="0"/>
              <a:t>5/23/2018</a:t>
            </a:fld>
            <a:endParaRPr lang="en-US" dirty="0"/>
          </a:p>
        </p:txBody>
      </p:sp>
      <p:sp>
        <p:nvSpPr>
          <p:cNvPr id="5" name="Footer Placeholder 4">
            <a:extLst>
              <a:ext uri="{FF2B5EF4-FFF2-40B4-BE49-F238E27FC236}">
                <a16:creationId xmlns:a16="http://schemas.microsoft.com/office/drawing/2014/main" id="{D9CE7B1C-3A8A-4843-B4FF-25D54B866AA9}"/>
              </a:ext>
            </a:extLst>
          </p:cNvPr>
          <p:cNvSpPr>
            <a:spLocks noGrp="1"/>
          </p:cNvSpPr>
          <p:nvPr>
            <p:ph type="ftr" sz="quarter" idx="11"/>
          </p:nvPr>
        </p:nvSpPr>
        <p:spPr/>
        <p:txBody>
          <a:bodyPr/>
          <a:lstStyle/>
          <a:p>
            <a:r>
              <a:rPr lang="en-US" dirty="0"/>
              <a:t>Proprietary Information of  Windham Packaging, LLC  </a:t>
            </a:r>
          </a:p>
        </p:txBody>
      </p:sp>
      <p:sp>
        <p:nvSpPr>
          <p:cNvPr id="6" name="Slide Number Placeholder 5">
            <a:extLst>
              <a:ext uri="{FF2B5EF4-FFF2-40B4-BE49-F238E27FC236}">
                <a16:creationId xmlns:a16="http://schemas.microsoft.com/office/drawing/2014/main" id="{DC597D05-05BB-411B-95ED-5CDA9243A554}"/>
              </a:ext>
            </a:extLst>
          </p:cNvPr>
          <p:cNvSpPr>
            <a:spLocks noGrp="1"/>
          </p:cNvSpPr>
          <p:nvPr>
            <p:ph type="sldNum" sz="quarter" idx="12"/>
          </p:nvPr>
        </p:nvSpPr>
        <p:spPr/>
        <p:txBody>
          <a:bodyPr/>
          <a:lstStyle/>
          <a:p>
            <a:fld id="{15870A7A-35B3-4A4D-B55E-6B95698998F5}" type="slidenum">
              <a:rPr lang="en-US" smtClean="0"/>
              <a:t>‹#›</a:t>
            </a:fld>
            <a:endParaRPr lang="en-US" dirty="0"/>
          </a:p>
        </p:txBody>
      </p:sp>
    </p:spTree>
    <p:extLst>
      <p:ext uri="{BB962C8B-B14F-4D97-AF65-F5344CB8AC3E}">
        <p14:creationId xmlns:p14="http://schemas.microsoft.com/office/powerpoint/2010/main" val="2299511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D1BEE-5523-449D-BFAC-E00F19D86C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097D800-B771-445C-AADE-056F7ABA02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5969546-CD2C-4CDE-B172-5E51FE5E2494}"/>
              </a:ext>
            </a:extLst>
          </p:cNvPr>
          <p:cNvSpPr>
            <a:spLocks noGrp="1"/>
          </p:cNvSpPr>
          <p:nvPr>
            <p:ph type="dt" sz="half" idx="10"/>
          </p:nvPr>
        </p:nvSpPr>
        <p:spPr/>
        <p:txBody>
          <a:bodyPr/>
          <a:lstStyle/>
          <a:p>
            <a:fld id="{2DF210FA-86D4-45E0-9997-E9E5914B5AAE}" type="datetime1">
              <a:rPr lang="en-US" smtClean="0"/>
              <a:t>5/23/2018</a:t>
            </a:fld>
            <a:endParaRPr lang="en-US" dirty="0"/>
          </a:p>
        </p:txBody>
      </p:sp>
      <p:sp>
        <p:nvSpPr>
          <p:cNvPr id="5" name="Footer Placeholder 4">
            <a:extLst>
              <a:ext uri="{FF2B5EF4-FFF2-40B4-BE49-F238E27FC236}">
                <a16:creationId xmlns:a16="http://schemas.microsoft.com/office/drawing/2014/main" id="{1672FC78-507A-4D7B-93FC-495005DD1D35}"/>
              </a:ext>
            </a:extLst>
          </p:cNvPr>
          <p:cNvSpPr>
            <a:spLocks noGrp="1"/>
          </p:cNvSpPr>
          <p:nvPr>
            <p:ph type="ftr" sz="quarter" idx="11"/>
          </p:nvPr>
        </p:nvSpPr>
        <p:spPr/>
        <p:txBody>
          <a:bodyPr/>
          <a:lstStyle/>
          <a:p>
            <a:r>
              <a:rPr lang="en-US" dirty="0"/>
              <a:t>Proprietary Information of  Windham Packaging, LLC  </a:t>
            </a:r>
          </a:p>
        </p:txBody>
      </p:sp>
      <p:sp>
        <p:nvSpPr>
          <p:cNvPr id="6" name="Slide Number Placeholder 5">
            <a:extLst>
              <a:ext uri="{FF2B5EF4-FFF2-40B4-BE49-F238E27FC236}">
                <a16:creationId xmlns:a16="http://schemas.microsoft.com/office/drawing/2014/main" id="{3C6B707B-A47E-4CF0-BCAE-5103D61D755B}"/>
              </a:ext>
            </a:extLst>
          </p:cNvPr>
          <p:cNvSpPr>
            <a:spLocks noGrp="1"/>
          </p:cNvSpPr>
          <p:nvPr>
            <p:ph type="sldNum" sz="quarter" idx="12"/>
          </p:nvPr>
        </p:nvSpPr>
        <p:spPr/>
        <p:txBody>
          <a:bodyPr/>
          <a:lstStyle/>
          <a:p>
            <a:fld id="{15870A7A-35B3-4A4D-B55E-6B95698998F5}" type="slidenum">
              <a:rPr lang="en-US" smtClean="0"/>
              <a:t>‹#›</a:t>
            </a:fld>
            <a:endParaRPr lang="en-US" dirty="0"/>
          </a:p>
        </p:txBody>
      </p:sp>
    </p:spTree>
    <p:extLst>
      <p:ext uri="{BB962C8B-B14F-4D97-AF65-F5344CB8AC3E}">
        <p14:creationId xmlns:p14="http://schemas.microsoft.com/office/powerpoint/2010/main" val="2761415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6158E-32BC-4515-BA44-8EB97452C9A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AE4405-C45D-4CE8-AD2D-CB2C0C68CC0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F8EB351-CD46-4E0F-BEDE-D124F6C62D5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88492E-7409-4B8E-868B-ABE82D5BE55F}"/>
              </a:ext>
            </a:extLst>
          </p:cNvPr>
          <p:cNvSpPr>
            <a:spLocks noGrp="1"/>
          </p:cNvSpPr>
          <p:nvPr>
            <p:ph type="dt" sz="half" idx="10"/>
          </p:nvPr>
        </p:nvSpPr>
        <p:spPr/>
        <p:txBody>
          <a:bodyPr/>
          <a:lstStyle/>
          <a:p>
            <a:fld id="{C3B293CA-BC8A-4431-921D-E1F8D555536C}" type="datetime1">
              <a:rPr lang="en-US" smtClean="0"/>
              <a:t>5/23/2018</a:t>
            </a:fld>
            <a:endParaRPr lang="en-US" dirty="0"/>
          </a:p>
        </p:txBody>
      </p:sp>
      <p:sp>
        <p:nvSpPr>
          <p:cNvPr id="6" name="Footer Placeholder 5">
            <a:extLst>
              <a:ext uri="{FF2B5EF4-FFF2-40B4-BE49-F238E27FC236}">
                <a16:creationId xmlns:a16="http://schemas.microsoft.com/office/drawing/2014/main" id="{6CAFF8C1-A24F-42DA-A9B0-14D3B2E5B435}"/>
              </a:ext>
            </a:extLst>
          </p:cNvPr>
          <p:cNvSpPr>
            <a:spLocks noGrp="1"/>
          </p:cNvSpPr>
          <p:nvPr>
            <p:ph type="ftr" sz="quarter" idx="11"/>
          </p:nvPr>
        </p:nvSpPr>
        <p:spPr/>
        <p:txBody>
          <a:bodyPr/>
          <a:lstStyle/>
          <a:p>
            <a:r>
              <a:rPr lang="en-US" dirty="0"/>
              <a:t>Proprietary Information of  Windham Packaging, LLC  </a:t>
            </a:r>
          </a:p>
        </p:txBody>
      </p:sp>
      <p:sp>
        <p:nvSpPr>
          <p:cNvPr id="7" name="Slide Number Placeholder 6">
            <a:extLst>
              <a:ext uri="{FF2B5EF4-FFF2-40B4-BE49-F238E27FC236}">
                <a16:creationId xmlns:a16="http://schemas.microsoft.com/office/drawing/2014/main" id="{F92464E7-F3BA-4051-8C54-BBB0C2045CD1}"/>
              </a:ext>
            </a:extLst>
          </p:cNvPr>
          <p:cNvSpPr>
            <a:spLocks noGrp="1"/>
          </p:cNvSpPr>
          <p:nvPr>
            <p:ph type="sldNum" sz="quarter" idx="12"/>
          </p:nvPr>
        </p:nvSpPr>
        <p:spPr/>
        <p:txBody>
          <a:bodyPr/>
          <a:lstStyle/>
          <a:p>
            <a:fld id="{15870A7A-35B3-4A4D-B55E-6B95698998F5}" type="slidenum">
              <a:rPr lang="en-US" smtClean="0"/>
              <a:t>‹#›</a:t>
            </a:fld>
            <a:endParaRPr lang="en-US" dirty="0"/>
          </a:p>
        </p:txBody>
      </p:sp>
    </p:spTree>
    <p:extLst>
      <p:ext uri="{BB962C8B-B14F-4D97-AF65-F5344CB8AC3E}">
        <p14:creationId xmlns:p14="http://schemas.microsoft.com/office/powerpoint/2010/main" val="2128896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5D0A5-CC61-4E4F-A5E5-490322E19D5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3C02F38-8579-4283-96B7-136984CDD27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C660C40-E806-4215-A4C6-C13C57BF73C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C5F3579-CDCD-433F-A848-DB305F18E1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2D58D55-C2E1-416A-9C2D-1042286CA93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CADF3A0-400B-4650-9111-12826AE7625D}"/>
              </a:ext>
            </a:extLst>
          </p:cNvPr>
          <p:cNvSpPr>
            <a:spLocks noGrp="1"/>
          </p:cNvSpPr>
          <p:nvPr>
            <p:ph type="dt" sz="half" idx="10"/>
          </p:nvPr>
        </p:nvSpPr>
        <p:spPr/>
        <p:txBody>
          <a:bodyPr/>
          <a:lstStyle/>
          <a:p>
            <a:fld id="{0C139E22-6198-4C37-98E7-5F3DB776C25F}" type="datetime1">
              <a:rPr lang="en-US" smtClean="0"/>
              <a:t>5/23/2018</a:t>
            </a:fld>
            <a:endParaRPr lang="en-US" dirty="0"/>
          </a:p>
        </p:txBody>
      </p:sp>
      <p:sp>
        <p:nvSpPr>
          <p:cNvPr id="8" name="Footer Placeholder 7">
            <a:extLst>
              <a:ext uri="{FF2B5EF4-FFF2-40B4-BE49-F238E27FC236}">
                <a16:creationId xmlns:a16="http://schemas.microsoft.com/office/drawing/2014/main" id="{9E4B40C7-EC5B-43C9-B99B-733940C1F2B7}"/>
              </a:ext>
            </a:extLst>
          </p:cNvPr>
          <p:cNvSpPr>
            <a:spLocks noGrp="1"/>
          </p:cNvSpPr>
          <p:nvPr>
            <p:ph type="ftr" sz="quarter" idx="11"/>
          </p:nvPr>
        </p:nvSpPr>
        <p:spPr/>
        <p:txBody>
          <a:bodyPr/>
          <a:lstStyle/>
          <a:p>
            <a:r>
              <a:rPr lang="en-US" dirty="0"/>
              <a:t>Proprietary Information of  Windham Packaging, LLC  </a:t>
            </a:r>
          </a:p>
        </p:txBody>
      </p:sp>
      <p:sp>
        <p:nvSpPr>
          <p:cNvPr id="9" name="Slide Number Placeholder 8">
            <a:extLst>
              <a:ext uri="{FF2B5EF4-FFF2-40B4-BE49-F238E27FC236}">
                <a16:creationId xmlns:a16="http://schemas.microsoft.com/office/drawing/2014/main" id="{26D29DD3-497F-4C9B-BBF7-7B7BF9BD2B6D}"/>
              </a:ext>
            </a:extLst>
          </p:cNvPr>
          <p:cNvSpPr>
            <a:spLocks noGrp="1"/>
          </p:cNvSpPr>
          <p:nvPr>
            <p:ph type="sldNum" sz="quarter" idx="12"/>
          </p:nvPr>
        </p:nvSpPr>
        <p:spPr/>
        <p:txBody>
          <a:bodyPr/>
          <a:lstStyle/>
          <a:p>
            <a:fld id="{15870A7A-35B3-4A4D-B55E-6B95698998F5}" type="slidenum">
              <a:rPr lang="en-US" smtClean="0"/>
              <a:t>‹#›</a:t>
            </a:fld>
            <a:endParaRPr lang="en-US" dirty="0"/>
          </a:p>
        </p:txBody>
      </p:sp>
    </p:spTree>
    <p:extLst>
      <p:ext uri="{BB962C8B-B14F-4D97-AF65-F5344CB8AC3E}">
        <p14:creationId xmlns:p14="http://schemas.microsoft.com/office/powerpoint/2010/main" val="42269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A0682-B9BC-42A1-9F73-82CBFB0EC9B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C679B47-3D42-4845-AFC3-6F6E5CA575BE}"/>
              </a:ext>
            </a:extLst>
          </p:cNvPr>
          <p:cNvSpPr>
            <a:spLocks noGrp="1"/>
          </p:cNvSpPr>
          <p:nvPr>
            <p:ph type="dt" sz="half" idx="10"/>
          </p:nvPr>
        </p:nvSpPr>
        <p:spPr/>
        <p:txBody>
          <a:bodyPr/>
          <a:lstStyle/>
          <a:p>
            <a:fld id="{AA525194-25EC-49E6-BE93-F13D205A3D42}" type="datetime1">
              <a:rPr lang="en-US" smtClean="0"/>
              <a:t>5/23/2018</a:t>
            </a:fld>
            <a:endParaRPr lang="en-US" dirty="0"/>
          </a:p>
        </p:txBody>
      </p:sp>
      <p:sp>
        <p:nvSpPr>
          <p:cNvPr id="4" name="Footer Placeholder 3">
            <a:extLst>
              <a:ext uri="{FF2B5EF4-FFF2-40B4-BE49-F238E27FC236}">
                <a16:creationId xmlns:a16="http://schemas.microsoft.com/office/drawing/2014/main" id="{9DC3A162-8D14-4102-8C29-C81D04472310}"/>
              </a:ext>
            </a:extLst>
          </p:cNvPr>
          <p:cNvSpPr>
            <a:spLocks noGrp="1"/>
          </p:cNvSpPr>
          <p:nvPr>
            <p:ph type="ftr" sz="quarter" idx="11"/>
          </p:nvPr>
        </p:nvSpPr>
        <p:spPr/>
        <p:txBody>
          <a:bodyPr/>
          <a:lstStyle/>
          <a:p>
            <a:r>
              <a:rPr lang="en-US" dirty="0"/>
              <a:t>Proprietary Information of  Windham Packaging, LLC  </a:t>
            </a:r>
          </a:p>
        </p:txBody>
      </p:sp>
      <p:sp>
        <p:nvSpPr>
          <p:cNvPr id="5" name="Slide Number Placeholder 4">
            <a:extLst>
              <a:ext uri="{FF2B5EF4-FFF2-40B4-BE49-F238E27FC236}">
                <a16:creationId xmlns:a16="http://schemas.microsoft.com/office/drawing/2014/main" id="{827AEB71-7CCB-4C98-BC12-9FA4583B2C0F}"/>
              </a:ext>
            </a:extLst>
          </p:cNvPr>
          <p:cNvSpPr>
            <a:spLocks noGrp="1"/>
          </p:cNvSpPr>
          <p:nvPr>
            <p:ph type="sldNum" sz="quarter" idx="12"/>
          </p:nvPr>
        </p:nvSpPr>
        <p:spPr/>
        <p:txBody>
          <a:bodyPr/>
          <a:lstStyle/>
          <a:p>
            <a:fld id="{15870A7A-35B3-4A4D-B55E-6B95698998F5}" type="slidenum">
              <a:rPr lang="en-US" smtClean="0"/>
              <a:t>‹#›</a:t>
            </a:fld>
            <a:endParaRPr lang="en-US" dirty="0"/>
          </a:p>
        </p:txBody>
      </p:sp>
    </p:spTree>
    <p:extLst>
      <p:ext uri="{BB962C8B-B14F-4D97-AF65-F5344CB8AC3E}">
        <p14:creationId xmlns:p14="http://schemas.microsoft.com/office/powerpoint/2010/main" val="8981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7468FC-02D8-4480-BFC7-43EBD40DAFDD}"/>
              </a:ext>
            </a:extLst>
          </p:cNvPr>
          <p:cNvSpPr>
            <a:spLocks noGrp="1"/>
          </p:cNvSpPr>
          <p:nvPr>
            <p:ph type="dt" sz="half" idx="10"/>
          </p:nvPr>
        </p:nvSpPr>
        <p:spPr/>
        <p:txBody>
          <a:bodyPr/>
          <a:lstStyle/>
          <a:p>
            <a:fld id="{C74939C9-3CF3-408F-8279-265AD33BD4F2}" type="datetime1">
              <a:rPr lang="en-US" smtClean="0"/>
              <a:t>5/23/2018</a:t>
            </a:fld>
            <a:endParaRPr lang="en-US" dirty="0"/>
          </a:p>
        </p:txBody>
      </p:sp>
      <p:sp>
        <p:nvSpPr>
          <p:cNvPr id="3" name="Footer Placeholder 2">
            <a:extLst>
              <a:ext uri="{FF2B5EF4-FFF2-40B4-BE49-F238E27FC236}">
                <a16:creationId xmlns:a16="http://schemas.microsoft.com/office/drawing/2014/main" id="{3B7DE644-FBAB-46FF-9AEA-E10CF4B7048C}"/>
              </a:ext>
            </a:extLst>
          </p:cNvPr>
          <p:cNvSpPr>
            <a:spLocks noGrp="1"/>
          </p:cNvSpPr>
          <p:nvPr>
            <p:ph type="ftr" sz="quarter" idx="11"/>
          </p:nvPr>
        </p:nvSpPr>
        <p:spPr/>
        <p:txBody>
          <a:bodyPr/>
          <a:lstStyle/>
          <a:p>
            <a:r>
              <a:rPr lang="en-US" dirty="0"/>
              <a:t>Proprietary Information of  Windham Packaging, LLC  </a:t>
            </a:r>
          </a:p>
        </p:txBody>
      </p:sp>
      <p:sp>
        <p:nvSpPr>
          <p:cNvPr id="4" name="Slide Number Placeholder 3">
            <a:extLst>
              <a:ext uri="{FF2B5EF4-FFF2-40B4-BE49-F238E27FC236}">
                <a16:creationId xmlns:a16="http://schemas.microsoft.com/office/drawing/2014/main" id="{1DB33E5D-816C-4B05-8C95-DE3901ABF421}"/>
              </a:ext>
            </a:extLst>
          </p:cNvPr>
          <p:cNvSpPr>
            <a:spLocks noGrp="1"/>
          </p:cNvSpPr>
          <p:nvPr>
            <p:ph type="sldNum" sz="quarter" idx="12"/>
          </p:nvPr>
        </p:nvSpPr>
        <p:spPr/>
        <p:txBody>
          <a:bodyPr/>
          <a:lstStyle/>
          <a:p>
            <a:fld id="{15870A7A-35B3-4A4D-B55E-6B95698998F5}" type="slidenum">
              <a:rPr lang="en-US" smtClean="0"/>
              <a:t>‹#›</a:t>
            </a:fld>
            <a:endParaRPr lang="en-US" dirty="0"/>
          </a:p>
        </p:txBody>
      </p:sp>
    </p:spTree>
    <p:extLst>
      <p:ext uri="{BB962C8B-B14F-4D97-AF65-F5344CB8AC3E}">
        <p14:creationId xmlns:p14="http://schemas.microsoft.com/office/powerpoint/2010/main" val="2180543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6365C-747C-4CAF-B77D-C9BD97C5A3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6AB73C-E061-4768-B93D-1ACF719E12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47E31E-1133-4EE9-AF68-7B0E57405B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7FF1AE9-5A36-4476-B0D8-484FEE1E456A}"/>
              </a:ext>
            </a:extLst>
          </p:cNvPr>
          <p:cNvSpPr>
            <a:spLocks noGrp="1"/>
          </p:cNvSpPr>
          <p:nvPr>
            <p:ph type="dt" sz="half" idx="10"/>
          </p:nvPr>
        </p:nvSpPr>
        <p:spPr/>
        <p:txBody>
          <a:bodyPr/>
          <a:lstStyle/>
          <a:p>
            <a:fld id="{C551C31F-105E-4BFC-99C6-9084E41E7F9B}" type="datetime1">
              <a:rPr lang="en-US" smtClean="0"/>
              <a:t>5/23/2018</a:t>
            </a:fld>
            <a:endParaRPr lang="en-US" dirty="0"/>
          </a:p>
        </p:txBody>
      </p:sp>
      <p:sp>
        <p:nvSpPr>
          <p:cNvPr id="6" name="Footer Placeholder 5">
            <a:extLst>
              <a:ext uri="{FF2B5EF4-FFF2-40B4-BE49-F238E27FC236}">
                <a16:creationId xmlns:a16="http://schemas.microsoft.com/office/drawing/2014/main" id="{4E97E60D-7633-4EB8-A94C-754AD2E0A739}"/>
              </a:ext>
            </a:extLst>
          </p:cNvPr>
          <p:cNvSpPr>
            <a:spLocks noGrp="1"/>
          </p:cNvSpPr>
          <p:nvPr>
            <p:ph type="ftr" sz="quarter" idx="11"/>
          </p:nvPr>
        </p:nvSpPr>
        <p:spPr/>
        <p:txBody>
          <a:bodyPr/>
          <a:lstStyle/>
          <a:p>
            <a:r>
              <a:rPr lang="en-US" dirty="0"/>
              <a:t>Proprietary Information of  Windham Packaging, LLC  </a:t>
            </a:r>
          </a:p>
        </p:txBody>
      </p:sp>
      <p:sp>
        <p:nvSpPr>
          <p:cNvPr id="7" name="Slide Number Placeholder 6">
            <a:extLst>
              <a:ext uri="{FF2B5EF4-FFF2-40B4-BE49-F238E27FC236}">
                <a16:creationId xmlns:a16="http://schemas.microsoft.com/office/drawing/2014/main" id="{B5C736FF-8F69-41B2-A591-55455F6E7EE5}"/>
              </a:ext>
            </a:extLst>
          </p:cNvPr>
          <p:cNvSpPr>
            <a:spLocks noGrp="1"/>
          </p:cNvSpPr>
          <p:nvPr>
            <p:ph type="sldNum" sz="quarter" idx="12"/>
          </p:nvPr>
        </p:nvSpPr>
        <p:spPr/>
        <p:txBody>
          <a:bodyPr/>
          <a:lstStyle/>
          <a:p>
            <a:fld id="{15870A7A-35B3-4A4D-B55E-6B95698998F5}" type="slidenum">
              <a:rPr lang="en-US" smtClean="0"/>
              <a:t>‹#›</a:t>
            </a:fld>
            <a:endParaRPr lang="en-US" dirty="0"/>
          </a:p>
        </p:txBody>
      </p:sp>
    </p:spTree>
    <p:extLst>
      <p:ext uri="{BB962C8B-B14F-4D97-AF65-F5344CB8AC3E}">
        <p14:creationId xmlns:p14="http://schemas.microsoft.com/office/powerpoint/2010/main" val="2861274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7C568-0198-4142-8535-3E808392AE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5AC296-48EE-4B0A-BD1B-F62AC34C4C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205487E8-F9D6-4E94-885E-D0B0D8F3AB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927C264-9D86-49EB-8F3B-DD1FE569B744}"/>
              </a:ext>
            </a:extLst>
          </p:cNvPr>
          <p:cNvSpPr>
            <a:spLocks noGrp="1"/>
          </p:cNvSpPr>
          <p:nvPr>
            <p:ph type="dt" sz="half" idx="10"/>
          </p:nvPr>
        </p:nvSpPr>
        <p:spPr/>
        <p:txBody>
          <a:bodyPr/>
          <a:lstStyle/>
          <a:p>
            <a:fld id="{3A2946F1-6221-4E88-8CDD-9F77F624D2C1}" type="datetime1">
              <a:rPr lang="en-US" smtClean="0"/>
              <a:t>5/23/2018</a:t>
            </a:fld>
            <a:endParaRPr lang="en-US" dirty="0"/>
          </a:p>
        </p:txBody>
      </p:sp>
      <p:sp>
        <p:nvSpPr>
          <p:cNvPr id="6" name="Footer Placeholder 5">
            <a:extLst>
              <a:ext uri="{FF2B5EF4-FFF2-40B4-BE49-F238E27FC236}">
                <a16:creationId xmlns:a16="http://schemas.microsoft.com/office/drawing/2014/main" id="{613415C0-CC41-4D0A-B32B-8110F82D3292}"/>
              </a:ext>
            </a:extLst>
          </p:cNvPr>
          <p:cNvSpPr>
            <a:spLocks noGrp="1"/>
          </p:cNvSpPr>
          <p:nvPr>
            <p:ph type="ftr" sz="quarter" idx="11"/>
          </p:nvPr>
        </p:nvSpPr>
        <p:spPr/>
        <p:txBody>
          <a:bodyPr/>
          <a:lstStyle/>
          <a:p>
            <a:r>
              <a:rPr lang="en-US" dirty="0"/>
              <a:t>Proprietary Information of  Windham Packaging, LLC  </a:t>
            </a:r>
          </a:p>
        </p:txBody>
      </p:sp>
      <p:sp>
        <p:nvSpPr>
          <p:cNvPr id="7" name="Slide Number Placeholder 6">
            <a:extLst>
              <a:ext uri="{FF2B5EF4-FFF2-40B4-BE49-F238E27FC236}">
                <a16:creationId xmlns:a16="http://schemas.microsoft.com/office/drawing/2014/main" id="{81E1B5CA-1589-4A48-B452-73A171D4F0FF}"/>
              </a:ext>
            </a:extLst>
          </p:cNvPr>
          <p:cNvSpPr>
            <a:spLocks noGrp="1"/>
          </p:cNvSpPr>
          <p:nvPr>
            <p:ph type="sldNum" sz="quarter" idx="12"/>
          </p:nvPr>
        </p:nvSpPr>
        <p:spPr/>
        <p:txBody>
          <a:bodyPr/>
          <a:lstStyle/>
          <a:p>
            <a:fld id="{15870A7A-35B3-4A4D-B55E-6B95698998F5}" type="slidenum">
              <a:rPr lang="en-US" smtClean="0"/>
              <a:t>‹#›</a:t>
            </a:fld>
            <a:endParaRPr lang="en-US" dirty="0"/>
          </a:p>
        </p:txBody>
      </p:sp>
    </p:spTree>
    <p:extLst>
      <p:ext uri="{BB962C8B-B14F-4D97-AF65-F5344CB8AC3E}">
        <p14:creationId xmlns:p14="http://schemas.microsoft.com/office/powerpoint/2010/main" val="6818509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bright="70000" contrast="-70000"/>
          </a:blip>
          <a:srcRect/>
          <a:stretch>
            <a:fillRect t="-39000" b="-3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A2C98E-2126-4807-A016-9A44723C7D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B17875-E446-4509-8609-B4357E1469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0DB2B5-C173-440A-BFA1-87765C7C71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EBC831-977B-4A39-ACF5-1C6CE283CBE6}" type="datetime1">
              <a:rPr lang="en-US" smtClean="0"/>
              <a:t>5/23/2018</a:t>
            </a:fld>
            <a:endParaRPr lang="en-US" dirty="0"/>
          </a:p>
        </p:txBody>
      </p:sp>
      <p:sp>
        <p:nvSpPr>
          <p:cNvPr id="5" name="Footer Placeholder 4">
            <a:extLst>
              <a:ext uri="{FF2B5EF4-FFF2-40B4-BE49-F238E27FC236}">
                <a16:creationId xmlns:a16="http://schemas.microsoft.com/office/drawing/2014/main" id="{0B82E25F-E0AA-4584-AC82-52676EA82B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Proprietary Information of  Windham Packaging, LLC  </a:t>
            </a:r>
          </a:p>
        </p:txBody>
      </p:sp>
      <p:sp>
        <p:nvSpPr>
          <p:cNvPr id="6" name="Slide Number Placeholder 5">
            <a:extLst>
              <a:ext uri="{FF2B5EF4-FFF2-40B4-BE49-F238E27FC236}">
                <a16:creationId xmlns:a16="http://schemas.microsoft.com/office/drawing/2014/main" id="{FCF53B48-1D97-400D-8500-C6B16124E3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870A7A-35B3-4A4D-B55E-6B95698998F5}" type="slidenum">
              <a:rPr lang="en-US" smtClean="0"/>
              <a:t>‹#›</a:t>
            </a:fld>
            <a:endParaRPr lang="en-US" dirty="0"/>
          </a:p>
        </p:txBody>
      </p:sp>
    </p:spTree>
    <p:extLst>
      <p:ext uri="{BB962C8B-B14F-4D97-AF65-F5344CB8AC3E}">
        <p14:creationId xmlns:p14="http://schemas.microsoft.com/office/powerpoint/2010/main" val="38650484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1CB47-09DC-4424-A48A-6067BB920D66}"/>
              </a:ext>
            </a:extLst>
          </p:cNvPr>
          <p:cNvSpPr>
            <a:spLocks noGrp="1"/>
          </p:cNvSpPr>
          <p:nvPr>
            <p:ph type="ctrTitle"/>
          </p:nvPr>
        </p:nvSpPr>
        <p:spPr/>
        <p:txBody>
          <a:bodyPr/>
          <a:lstStyle/>
          <a:p>
            <a:r>
              <a:rPr lang="en-US" dirty="0"/>
              <a:t>Fruitripe Avocado Shelf Life Study</a:t>
            </a:r>
          </a:p>
        </p:txBody>
      </p:sp>
      <p:sp>
        <p:nvSpPr>
          <p:cNvPr id="3" name="Subtitle 2">
            <a:extLst>
              <a:ext uri="{FF2B5EF4-FFF2-40B4-BE49-F238E27FC236}">
                <a16:creationId xmlns:a16="http://schemas.microsoft.com/office/drawing/2014/main" id="{E6DBCCE3-7D60-4905-BAAE-9B8CD97821F7}"/>
              </a:ext>
            </a:extLst>
          </p:cNvPr>
          <p:cNvSpPr>
            <a:spLocks noGrp="1"/>
          </p:cNvSpPr>
          <p:nvPr>
            <p:ph type="subTitle" idx="1"/>
          </p:nvPr>
        </p:nvSpPr>
        <p:spPr/>
        <p:txBody>
          <a:bodyPr/>
          <a:lstStyle/>
          <a:p>
            <a:r>
              <a:rPr lang="en-US" dirty="0"/>
              <a:t>Windham Packaging, LLC</a:t>
            </a:r>
          </a:p>
          <a:p>
            <a:r>
              <a:rPr lang="en-US" dirty="0"/>
              <a:t>Fresh Check Postharvest Consulting, LLC</a:t>
            </a:r>
          </a:p>
          <a:p>
            <a:r>
              <a:rPr lang="en-US" dirty="0"/>
              <a:t>Fruitripe Cold Storage &amp; Ripening Services</a:t>
            </a:r>
          </a:p>
        </p:txBody>
      </p:sp>
      <p:sp>
        <p:nvSpPr>
          <p:cNvPr id="4" name="Footer Placeholder 3">
            <a:extLst>
              <a:ext uri="{FF2B5EF4-FFF2-40B4-BE49-F238E27FC236}">
                <a16:creationId xmlns:a16="http://schemas.microsoft.com/office/drawing/2014/main" id="{8C50A4DA-6E41-412A-9EE4-7141ACA42C28}"/>
              </a:ext>
            </a:extLst>
          </p:cNvPr>
          <p:cNvSpPr>
            <a:spLocks noGrp="1"/>
          </p:cNvSpPr>
          <p:nvPr>
            <p:ph type="ftr" sz="quarter" idx="11"/>
          </p:nvPr>
        </p:nvSpPr>
        <p:spPr/>
        <p:txBody>
          <a:bodyPr/>
          <a:lstStyle/>
          <a:p>
            <a:r>
              <a:rPr lang="en-US" sz="1100" i="1" dirty="0">
                <a:latin typeface="Times New Roman" panose="02020603050405020304" pitchFamily="18" charset="0"/>
                <a:cs typeface="Times New Roman" panose="02020603050405020304" pitchFamily="18" charset="0"/>
              </a:rPr>
              <a:t>Proprietary Information of  Windham Packaging, LLC  </a:t>
            </a:r>
          </a:p>
        </p:txBody>
      </p:sp>
    </p:spTree>
    <p:extLst>
      <p:ext uri="{BB962C8B-B14F-4D97-AF65-F5344CB8AC3E}">
        <p14:creationId xmlns:p14="http://schemas.microsoft.com/office/powerpoint/2010/main" val="5128975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Firmness</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lstStyle/>
          <a:p>
            <a:pPr marL="285750" indent="-285750">
              <a:buFont typeface="Arial" panose="020B0604020202020204" pitchFamily="34" charset="0"/>
              <a:buChar char="•"/>
            </a:pPr>
            <a:r>
              <a:rPr lang="en-US" sz="2400" dirty="0"/>
              <a:t>Decreased in all avocados during storage</a:t>
            </a:r>
          </a:p>
          <a:p>
            <a:pPr marL="285750" indent="-285750">
              <a:buFont typeface="Arial" panose="020B0604020202020204" pitchFamily="34" charset="0"/>
              <a:buChar char="•"/>
            </a:pPr>
            <a:r>
              <a:rPr lang="en-US" sz="2400" dirty="0"/>
              <a:t>Optimum firmness for eating: 1.51 to 0.99 </a:t>
            </a:r>
            <a:r>
              <a:rPr lang="en-US" sz="2400" dirty="0" err="1"/>
              <a:t>lb</a:t>
            </a:r>
            <a:endParaRPr lang="en-US" sz="2400" dirty="0"/>
          </a:p>
          <a:p>
            <a:endParaRPr lang="en-US" b="1" dirty="0"/>
          </a:p>
          <a:p>
            <a:pPr marL="285750" indent="-285750">
              <a:buFont typeface="Arial" panose="020B0604020202020204" pitchFamily="34" charset="0"/>
              <a:buChar char="•"/>
            </a:pPr>
            <a:endParaRPr lang="en-US"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9" name="Content Placeholder 8">
            <a:extLst>
              <a:ext uri="{FF2B5EF4-FFF2-40B4-BE49-F238E27FC236}">
                <a16:creationId xmlns:a16="http://schemas.microsoft.com/office/drawing/2014/main" id="{8158F12A-0A86-446C-9F9A-E6965DB751AD}"/>
              </a:ext>
            </a:extLst>
          </p:cNvPr>
          <p:cNvGraphicFramePr>
            <a:graphicFrameLocks noGrp="1"/>
          </p:cNvGraphicFramePr>
          <p:nvPr>
            <p:ph idx="1"/>
            <p:extLst>
              <p:ext uri="{D42A27DB-BD31-4B8C-83A1-F6EECF244321}">
                <p14:modId xmlns:p14="http://schemas.microsoft.com/office/powerpoint/2010/main" val="2117432613"/>
              </p:ext>
            </p:extLst>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427522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Firmness</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lstStyle/>
          <a:p>
            <a:pPr marL="285750" indent="-285750">
              <a:buFont typeface="Arial" panose="020B0604020202020204" pitchFamily="34" charset="0"/>
              <a:buChar char="•"/>
            </a:pPr>
            <a:r>
              <a:rPr lang="en-US" sz="2400" dirty="0"/>
              <a:t>Decreased in all avocados during storage</a:t>
            </a:r>
          </a:p>
          <a:p>
            <a:pPr marL="285750" indent="-285750">
              <a:buFont typeface="Arial" panose="020B0604020202020204" pitchFamily="34" charset="0"/>
              <a:buChar char="•"/>
            </a:pPr>
            <a:r>
              <a:rPr lang="en-US" sz="2400" dirty="0"/>
              <a:t>Optimum firmness for eating: 1.51 to 0.99 </a:t>
            </a:r>
            <a:r>
              <a:rPr lang="en-US" sz="2400" dirty="0" err="1"/>
              <a:t>lb</a:t>
            </a:r>
            <a:endParaRPr lang="en-US" sz="2400" dirty="0"/>
          </a:p>
          <a:p>
            <a:pPr marL="285750" indent="-285750">
              <a:buFont typeface="Arial" panose="020B0604020202020204" pitchFamily="34" charset="0"/>
              <a:buChar char="•"/>
            </a:pPr>
            <a:r>
              <a:rPr lang="en-US" sz="2400" dirty="0"/>
              <a:t>By day 9, control avocados were already at 0.75 </a:t>
            </a:r>
            <a:r>
              <a:rPr lang="en-US" sz="2400" dirty="0" err="1"/>
              <a:t>lb</a:t>
            </a:r>
            <a:r>
              <a:rPr lang="en-US" sz="2400" dirty="0"/>
              <a:t> and fully ripe</a:t>
            </a:r>
          </a:p>
          <a:p>
            <a:pPr marL="285750" indent="-285750">
              <a:buFont typeface="Arial" panose="020B0604020202020204" pitchFamily="34" charset="0"/>
              <a:buChar char="•"/>
            </a:pPr>
            <a:r>
              <a:rPr lang="en-US" sz="2400" dirty="0"/>
              <a:t>By day 15, all control avocados were so soft they could not get a firmness reading</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9" name="Content Placeholder 8">
            <a:extLst>
              <a:ext uri="{FF2B5EF4-FFF2-40B4-BE49-F238E27FC236}">
                <a16:creationId xmlns:a16="http://schemas.microsoft.com/office/drawing/2014/main" id="{8158F12A-0A86-446C-9F9A-E6965DB751AD}"/>
              </a:ext>
            </a:extLst>
          </p:cNvPr>
          <p:cNvGraphicFramePr>
            <a:graphicFrameLocks noGrp="1"/>
          </p:cNvGraphicFramePr>
          <p:nvPr>
            <p:ph idx="1"/>
            <p:extLst>
              <p:ext uri="{D42A27DB-BD31-4B8C-83A1-F6EECF244321}">
                <p14:modId xmlns:p14="http://schemas.microsoft.com/office/powerpoint/2010/main" val="3203976359"/>
              </p:ext>
            </p:extLst>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401102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Firmness</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lnSpcReduction="10000"/>
          </a:bodyPr>
          <a:lstStyle/>
          <a:p>
            <a:pPr marL="285750" indent="-285750">
              <a:buFont typeface="Arial" panose="020B0604020202020204" pitchFamily="34" charset="0"/>
              <a:buChar char="•"/>
            </a:pPr>
            <a:r>
              <a:rPr lang="en-US" sz="2400" dirty="0"/>
              <a:t>Decreased in all avocados during storage</a:t>
            </a:r>
          </a:p>
          <a:p>
            <a:pPr marL="285750" indent="-285750">
              <a:buFont typeface="Arial" panose="020B0604020202020204" pitchFamily="34" charset="0"/>
              <a:buChar char="•"/>
            </a:pPr>
            <a:r>
              <a:rPr lang="en-US" sz="2400" dirty="0"/>
              <a:t>Optimum firmness for eating: 1.51 to 0.99 </a:t>
            </a:r>
            <a:r>
              <a:rPr lang="en-US" sz="2400" dirty="0" err="1"/>
              <a:t>lb</a:t>
            </a:r>
            <a:endParaRPr lang="en-US" sz="2400" dirty="0"/>
          </a:p>
          <a:p>
            <a:pPr marL="285750" indent="-285750">
              <a:buFont typeface="Arial" panose="020B0604020202020204" pitchFamily="34" charset="0"/>
              <a:buChar char="•"/>
            </a:pPr>
            <a:r>
              <a:rPr lang="en-US" sz="2400" dirty="0"/>
              <a:t>By day 9, control avocados were already at 0.75 </a:t>
            </a:r>
            <a:r>
              <a:rPr lang="en-US" sz="2400" dirty="0" err="1"/>
              <a:t>lb</a:t>
            </a:r>
            <a:r>
              <a:rPr lang="en-US" sz="2400" dirty="0"/>
              <a:t> and fully ripe</a:t>
            </a:r>
          </a:p>
          <a:p>
            <a:pPr marL="285750" indent="-285750">
              <a:buFont typeface="Arial" panose="020B0604020202020204" pitchFamily="34" charset="0"/>
              <a:buChar char="•"/>
            </a:pPr>
            <a:r>
              <a:rPr lang="en-US" sz="2400" dirty="0"/>
              <a:t>By day 15, all control avocados were so soft they could not get a firmness reading</a:t>
            </a:r>
          </a:p>
          <a:p>
            <a:pPr marL="285750" indent="-285750">
              <a:buFont typeface="Arial" panose="020B0604020202020204" pitchFamily="34" charset="0"/>
              <a:buChar char="•"/>
            </a:pPr>
            <a:r>
              <a:rPr lang="en-US" sz="2400" dirty="0"/>
              <a:t>Both Laminate and hydro-sure</a:t>
            </a:r>
            <a:r>
              <a:rPr lang="en-US" sz="2400" baseline="30000" dirty="0"/>
              <a:t>TM</a:t>
            </a:r>
            <a:r>
              <a:rPr lang="en-US" sz="2400" dirty="0"/>
              <a:t> bags reduced loss of firmness during storage</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9" name="Content Placeholder 8">
            <a:extLst>
              <a:ext uri="{FF2B5EF4-FFF2-40B4-BE49-F238E27FC236}">
                <a16:creationId xmlns:a16="http://schemas.microsoft.com/office/drawing/2014/main" id="{8158F12A-0A86-446C-9F9A-E6965DB751AD}"/>
              </a:ext>
            </a:extLst>
          </p:cNvPr>
          <p:cNvGraphicFramePr>
            <a:graphicFrameLocks noGrp="1"/>
          </p:cNvGraphicFramePr>
          <p:nvPr>
            <p:ph idx="1"/>
            <p:extLst>
              <p:ext uri="{D42A27DB-BD31-4B8C-83A1-F6EECF244321}">
                <p14:modId xmlns:p14="http://schemas.microsoft.com/office/powerpoint/2010/main" val="2355713182"/>
              </p:ext>
            </p:extLst>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367085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Headspace</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a:bodyPr>
          <a:lstStyle/>
          <a:p>
            <a:pPr marL="285750" indent="-285750">
              <a:buFont typeface="Arial" panose="020B0604020202020204" pitchFamily="34" charset="0"/>
              <a:buChar char="•"/>
            </a:pPr>
            <a:r>
              <a:rPr lang="en-US" sz="2400" dirty="0"/>
              <a:t>Reduced O</a:t>
            </a:r>
            <a:r>
              <a:rPr lang="en-US" sz="2400" baseline="-25000" dirty="0"/>
              <a:t>2</a:t>
            </a:r>
            <a:r>
              <a:rPr lang="en-US" sz="2400" dirty="0"/>
              <a:t> and increased CO</a:t>
            </a:r>
            <a:r>
              <a:rPr lang="en-US" sz="2400" baseline="-25000" dirty="0"/>
              <a:t>2</a:t>
            </a:r>
            <a:r>
              <a:rPr lang="en-US" sz="2400" dirty="0"/>
              <a:t> prolongs shelf life in avocados </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7" name="Content Placeholder 6">
            <a:extLst>
              <a:ext uri="{FF2B5EF4-FFF2-40B4-BE49-F238E27FC236}">
                <a16:creationId xmlns:a16="http://schemas.microsoft.com/office/drawing/2014/main" id="{451A66CE-6C49-4AA7-94BA-E443D19D7095}"/>
              </a:ext>
            </a:extLst>
          </p:cNvPr>
          <p:cNvGraphicFramePr>
            <a:graphicFrameLocks noGrp="1"/>
          </p:cNvGraphicFramePr>
          <p:nvPr>
            <p:ph idx="1"/>
            <p:extLst>
              <p:ext uri="{D42A27DB-BD31-4B8C-83A1-F6EECF244321}">
                <p14:modId xmlns:p14="http://schemas.microsoft.com/office/powerpoint/2010/main" val="3523862264"/>
              </p:ext>
            </p:extLst>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84557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Headspace</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a:bodyPr>
          <a:lstStyle/>
          <a:p>
            <a:pPr marL="285750" indent="-285750">
              <a:buFont typeface="Arial" panose="020B0604020202020204" pitchFamily="34" charset="0"/>
              <a:buChar char="•"/>
            </a:pPr>
            <a:r>
              <a:rPr lang="en-US" sz="2400" dirty="0"/>
              <a:t>Reduced O</a:t>
            </a:r>
            <a:r>
              <a:rPr lang="en-US" sz="2400" baseline="-25000" dirty="0"/>
              <a:t>2</a:t>
            </a:r>
            <a:r>
              <a:rPr lang="en-US" sz="2400" dirty="0"/>
              <a:t> and increased CO</a:t>
            </a:r>
            <a:r>
              <a:rPr lang="en-US" sz="2400" baseline="-25000" dirty="0"/>
              <a:t>2</a:t>
            </a:r>
            <a:r>
              <a:rPr lang="en-US" sz="2400" dirty="0"/>
              <a:t> prolongs shelf life in avocados </a:t>
            </a:r>
          </a:p>
          <a:p>
            <a:pPr marL="285750" indent="-285750">
              <a:buFont typeface="Arial" panose="020B0604020202020204" pitchFamily="34" charset="0"/>
              <a:buChar char="•"/>
            </a:pPr>
            <a:r>
              <a:rPr lang="en-US" sz="2400" dirty="0"/>
              <a:t>Control (netted) bags maintained an ambient atmosphere (21% O</a:t>
            </a:r>
            <a:r>
              <a:rPr lang="en-US" sz="2400" baseline="-25000" dirty="0"/>
              <a:t>2</a:t>
            </a:r>
            <a:r>
              <a:rPr lang="en-US" sz="2400" dirty="0"/>
              <a:t> and 0.3% CO</a:t>
            </a:r>
            <a:r>
              <a:rPr lang="en-US" sz="2400" baseline="-25000" dirty="0"/>
              <a:t>2</a:t>
            </a:r>
            <a:r>
              <a:rPr lang="en-US" sz="2400" dirty="0"/>
              <a:t>, not shown)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7" name="Content Placeholder 6">
            <a:extLst>
              <a:ext uri="{FF2B5EF4-FFF2-40B4-BE49-F238E27FC236}">
                <a16:creationId xmlns:a16="http://schemas.microsoft.com/office/drawing/2014/main" id="{451A66CE-6C49-4AA7-94BA-E443D19D7095}"/>
              </a:ext>
            </a:extLst>
          </p:cNvPr>
          <p:cNvGraphicFramePr>
            <a:graphicFrameLocks noGrp="1"/>
          </p:cNvGraphicFramePr>
          <p:nvPr>
            <p:ph idx="1"/>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959701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Headspace</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a:bodyPr>
          <a:lstStyle/>
          <a:p>
            <a:pPr marL="285750" indent="-285750">
              <a:buFont typeface="Arial" panose="020B0604020202020204" pitchFamily="34" charset="0"/>
              <a:buChar char="•"/>
            </a:pPr>
            <a:r>
              <a:rPr lang="en-US" sz="2400" dirty="0"/>
              <a:t>Reduced O</a:t>
            </a:r>
            <a:r>
              <a:rPr lang="en-US" sz="2400" baseline="-25000" dirty="0"/>
              <a:t>2</a:t>
            </a:r>
            <a:r>
              <a:rPr lang="en-US" sz="2400" dirty="0"/>
              <a:t> and increased CO</a:t>
            </a:r>
            <a:r>
              <a:rPr lang="en-US" sz="2400" baseline="-25000" dirty="0"/>
              <a:t>2</a:t>
            </a:r>
            <a:r>
              <a:rPr lang="en-US" sz="2400" dirty="0"/>
              <a:t> prolongs shelf life in avocados </a:t>
            </a:r>
          </a:p>
          <a:p>
            <a:pPr marL="285750" indent="-285750">
              <a:buFont typeface="Arial" panose="020B0604020202020204" pitchFamily="34" charset="0"/>
              <a:buChar char="•"/>
            </a:pPr>
            <a:r>
              <a:rPr lang="en-US" sz="2400" dirty="0"/>
              <a:t>Control (netted) bags maintained an ambient atmosphere (21% O</a:t>
            </a:r>
            <a:r>
              <a:rPr lang="en-US" sz="2400" baseline="-25000" dirty="0"/>
              <a:t>2</a:t>
            </a:r>
            <a:r>
              <a:rPr lang="en-US" sz="2400" dirty="0"/>
              <a:t> and 0.3% CO</a:t>
            </a:r>
            <a:r>
              <a:rPr lang="en-US" sz="2400" baseline="-25000" dirty="0"/>
              <a:t>2</a:t>
            </a:r>
            <a:r>
              <a:rPr lang="en-US" sz="2400" dirty="0"/>
              <a:t>, not shown)</a:t>
            </a:r>
          </a:p>
          <a:p>
            <a:pPr marL="285750" indent="-285750">
              <a:buFont typeface="Arial" panose="020B0604020202020204" pitchFamily="34" charset="0"/>
              <a:buChar char="•"/>
            </a:pPr>
            <a:r>
              <a:rPr lang="en-US" sz="2400" dirty="0"/>
              <a:t>Laminate and hydro-sure</a:t>
            </a:r>
            <a:r>
              <a:rPr lang="en-US" sz="2400" baseline="30000" dirty="0"/>
              <a:t>TM</a:t>
            </a:r>
            <a:r>
              <a:rPr lang="en-US" sz="2400" dirty="0"/>
              <a:t> bags reduced O</a:t>
            </a:r>
            <a:r>
              <a:rPr lang="en-US" sz="2400" baseline="-25000" dirty="0"/>
              <a:t>2</a:t>
            </a:r>
            <a:r>
              <a:rPr lang="en-US" sz="2400" dirty="0"/>
              <a:t> and increased CO</a:t>
            </a:r>
            <a:r>
              <a:rPr lang="en-US" sz="2400" baseline="-25000" dirty="0"/>
              <a:t>2</a:t>
            </a:r>
            <a:r>
              <a:rPr lang="en-US" sz="2400" dirty="0"/>
              <a:t> </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7" name="Content Placeholder 6">
            <a:extLst>
              <a:ext uri="{FF2B5EF4-FFF2-40B4-BE49-F238E27FC236}">
                <a16:creationId xmlns:a16="http://schemas.microsoft.com/office/drawing/2014/main" id="{451A66CE-6C49-4AA7-94BA-E443D19D7095}"/>
              </a:ext>
            </a:extLst>
          </p:cNvPr>
          <p:cNvGraphicFramePr>
            <a:graphicFrameLocks noGrp="1"/>
          </p:cNvGraphicFramePr>
          <p:nvPr>
            <p:ph idx="1"/>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153914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Visual Quality and Taste</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a:bodyPr>
          <a:lstStyle/>
          <a:p>
            <a:r>
              <a:rPr lang="en-US" sz="1800" dirty="0"/>
              <a:t>Day 0</a:t>
            </a:r>
          </a:p>
          <a:p>
            <a:pPr marL="285750" indent="-285750">
              <a:buFont typeface="Arial" panose="020B0604020202020204" pitchFamily="34" charset="0"/>
              <a:buChar char="•"/>
            </a:pPr>
            <a:r>
              <a:rPr lang="en-US" sz="1800" dirty="0"/>
              <a:t>All avocados had dark green peel and light green pulp, free of defects</a:t>
            </a:r>
          </a:p>
          <a:p>
            <a:endParaRPr lang="en-US" sz="1800" dirty="0"/>
          </a:p>
          <a:p>
            <a:pPr marL="285750" indent="-285750">
              <a:buFont typeface="Arial" panose="020B0604020202020204" pitchFamily="34" charset="0"/>
              <a:buChar char="•"/>
            </a:pPr>
            <a:endParaRPr lang="en-US" sz="1800"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pic>
        <p:nvPicPr>
          <p:cNvPr id="8" name="Content Placeholder 7" descr="A group of different colored avocado&#10;&#10;Description generated with high confidence">
            <a:extLst>
              <a:ext uri="{FF2B5EF4-FFF2-40B4-BE49-F238E27FC236}">
                <a16:creationId xmlns:a16="http://schemas.microsoft.com/office/drawing/2014/main" id="{048CA829-C32B-4030-8298-E66ABC344D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1633100"/>
            <a:ext cx="6172200" cy="3582275"/>
          </a:xfrm>
        </p:spPr>
      </p:pic>
    </p:spTree>
    <p:extLst>
      <p:ext uri="{BB962C8B-B14F-4D97-AF65-F5344CB8AC3E}">
        <p14:creationId xmlns:p14="http://schemas.microsoft.com/office/powerpoint/2010/main" val="2080043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Visual Quality and Taste</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a:bodyPr>
          <a:lstStyle/>
          <a:p>
            <a:r>
              <a:rPr lang="en-US" sz="1800" dirty="0"/>
              <a:t>Day 0</a:t>
            </a:r>
          </a:p>
          <a:p>
            <a:pPr marL="285750" indent="-285750">
              <a:buFont typeface="Arial" panose="020B0604020202020204" pitchFamily="34" charset="0"/>
              <a:buChar char="•"/>
            </a:pPr>
            <a:r>
              <a:rPr lang="en-US" sz="1800" dirty="0"/>
              <a:t>All avocados had dark green peel and light green pulp, free of defects</a:t>
            </a:r>
          </a:p>
          <a:p>
            <a:pPr marL="285750" indent="-285750">
              <a:buFont typeface="Arial" panose="020B0604020202020204" pitchFamily="34" charset="0"/>
              <a:buChar char="•"/>
            </a:pPr>
            <a:endParaRPr lang="en-US" sz="1800" dirty="0"/>
          </a:p>
          <a:p>
            <a:r>
              <a:rPr lang="en-US" sz="1800" dirty="0"/>
              <a:t>Day 9</a:t>
            </a:r>
          </a:p>
          <a:p>
            <a:pPr marL="285750" indent="-285750">
              <a:buFont typeface="Arial" panose="020B0604020202020204" pitchFamily="34" charset="0"/>
              <a:buChar char="•"/>
            </a:pPr>
            <a:r>
              <a:rPr lang="en-US" sz="1800" dirty="0"/>
              <a:t>Control avocados were completely ripe and beginning to rot</a:t>
            </a:r>
          </a:p>
          <a:p>
            <a:pPr marL="285750" indent="-285750">
              <a:buFont typeface="Arial" panose="020B0604020202020204" pitchFamily="34" charset="0"/>
              <a:buChar char="•"/>
            </a:pPr>
            <a:r>
              <a:rPr lang="en-US" sz="1800" dirty="0"/>
              <a:t>hydro-sure</a:t>
            </a:r>
            <a:r>
              <a:rPr lang="en-US" sz="1800" baseline="30000" dirty="0"/>
              <a:t>TM</a:t>
            </a:r>
            <a:r>
              <a:rPr lang="en-US" sz="1800" dirty="0"/>
              <a:t> avocados had dark green peels and pulp was unripe</a:t>
            </a:r>
          </a:p>
          <a:p>
            <a:pPr marL="285750" indent="-285750">
              <a:buFont typeface="Arial" panose="020B0604020202020204" pitchFamily="34" charset="0"/>
              <a:buChar char="•"/>
            </a:pPr>
            <a:r>
              <a:rPr lang="en-US" sz="1800" dirty="0"/>
              <a:t>Laminate avocados were unripe and condensation was forming inside the bags. 2% avocados showed early signs of white mold</a:t>
            </a:r>
          </a:p>
          <a:p>
            <a:pPr marL="285750" indent="-285750">
              <a:buFont typeface="Arial" panose="020B0604020202020204" pitchFamily="34" charset="0"/>
              <a:buChar char="•"/>
            </a:pPr>
            <a:endParaRPr lang="en-US" sz="1800" dirty="0"/>
          </a:p>
          <a:p>
            <a:endParaRPr lang="en-US" sz="1800" dirty="0"/>
          </a:p>
          <a:p>
            <a:pPr marL="285750" indent="-285750">
              <a:buFont typeface="Arial" panose="020B0604020202020204" pitchFamily="34" charset="0"/>
              <a:buChar char="•"/>
            </a:pPr>
            <a:endParaRPr lang="en-US" sz="1800"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pic>
        <p:nvPicPr>
          <p:cNvPr id="8" name="Content Placeholder 7" descr="A group of different colored avocado&#10;&#10;Description generated with high confidence">
            <a:extLst>
              <a:ext uri="{FF2B5EF4-FFF2-40B4-BE49-F238E27FC236}">
                <a16:creationId xmlns:a16="http://schemas.microsoft.com/office/drawing/2014/main" id="{048CA829-C32B-4030-8298-E66ABC344D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1633100"/>
            <a:ext cx="6172200" cy="3582275"/>
          </a:xfrm>
        </p:spPr>
      </p:pic>
    </p:spTree>
    <p:extLst>
      <p:ext uri="{BB962C8B-B14F-4D97-AF65-F5344CB8AC3E}">
        <p14:creationId xmlns:p14="http://schemas.microsoft.com/office/powerpoint/2010/main" val="23016860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Visual Quality and Taste</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a:bodyPr>
          <a:lstStyle/>
          <a:p>
            <a:r>
              <a:rPr lang="en-US" sz="1800" dirty="0"/>
              <a:t>Day 12</a:t>
            </a:r>
          </a:p>
          <a:p>
            <a:pPr marL="285750" indent="-285750">
              <a:buFont typeface="Arial" panose="020B0604020202020204" pitchFamily="34" charset="0"/>
              <a:buChar char="•"/>
            </a:pPr>
            <a:r>
              <a:rPr lang="en-US" sz="1800" dirty="0"/>
              <a:t>90.5% Control avocados were purple, 35% were rotting</a:t>
            </a:r>
          </a:p>
          <a:p>
            <a:pPr marL="285750" indent="-285750">
              <a:buFont typeface="Arial" panose="020B0604020202020204" pitchFamily="34" charset="0"/>
              <a:buChar char="•"/>
            </a:pPr>
            <a:r>
              <a:rPr lang="en-US" sz="1800" dirty="0"/>
              <a:t>hydro-sure</a:t>
            </a:r>
            <a:r>
              <a:rPr lang="en-US" sz="1800" baseline="30000" dirty="0"/>
              <a:t>TM</a:t>
            </a:r>
            <a:r>
              <a:rPr lang="en-US" sz="1800" dirty="0"/>
              <a:t>  avocados were starting to change peel color from green to purple. The pulp was soft but not creamy with “grassy” aftertaste</a:t>
            </a:r>
          </a:p>
          <a:p>
            <a:pPr marL="285750" indent="-285750">
              <a:buFont typeface="Arial" panose="020B0604020202020204" pitchFamily="34" charset="0"/>
              <a:buChar char="•"/>
            </a:pPr>
            <a:r>
              <a:rPr lang="en-US" sz="1800" dirty="0"/>
              <a:t>Laminate bags had condensation and 26% avocados had white mold</a:t>
            </a:r>
          </a:p>
          <a:p>
            <a:pPr marL="285750" indent="-285750">
              <a:buFont typeface="Arial" panose="020B0604020202020204" pitchFamily="34" charset="0"/>
              <a:buChar char="•"/>
            </a:pPr>
            <a:r>
              <a:rPr lang="en-US" sz="1800" dirty="0"/>
              <a:t>During ripening, the peel color of the control avocados changed evenly while avocados in both MAP bags appeared blotchy. Pulp quality was not affected.</a:t>
            </a:r>
          </a:p>
          <a:p>
            <a:r>
              <a:rPr lang="en-US" sz="1800" dirty="0"/>
              <a:t> </a:t>
            </a:r>
          </a:p>
          <a:p>
            <a:pPr marL="285750" indent="-285750">
              <a:buFont typeface="Arial" panose="020B0604020202020204" pitchFamily="34" charset="0"/>
              <a:buChar char="•"/>
            </a:pPr>
            <a:endParaRPr lang="en-US" sz="1800" dirty="0"/>
          </a:p>
          <a:p>
            <a:endParaRPr lang="en-US" sz="1800" dirty="0"/>
          </a:p>
          <a:p>
            <a:pPr marL="285750" indent="-285750">
              <a:buFont typeface="Arial" panose="020B0604020202020204" pitchFamily="34" charset="0"/>
              <a:buChar char="•"/>
            </a:pPr>
            <a:endParaRPr lang="en-US" sz="1800"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pic>
        <p:nvPicPr>
          <p:cNvPr id="8" name="Content Placeholder 7" descr="A close up of a fruit&#10;&#10;Description generated with high confidence">
            <a:extLst>
              <a:ext uri="{FF2B5EF4-FFF2-40B4-BE49-F238E27FC236}">
                <a16:creationId xmlns:a16="http://schemas.microsoft.com/office/drawing/2014/main" id="{033E8A7E-E4D0-43C0-9F5A-143170E445B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7771"/>
          <a:stretch/>
        </p:blipFill>
        <p:spPr>
          <a:xfrm>
            <a:off x="5448273" y="457200"/>
            <a:ext cx="6514250" cy="4949250"/>
          </a:xfrm>
        </p:spPr>
      </p:pic>
      <p:sp>
        <p:nvSpPr>
          <p:cNvPr id="10" name="TextBox 9">
            <a:extLst>
              <a:ext uri="{FF2B5EF4-FFF2-40B4-BE49-F238E27FC236}">
                <a16:creationId xmlns:a16="http://schemas.microsoft.com/office/drawing/2014/main" id="{9D935151-8F23-4020-82EC-D55095ECA32F}"/>
              </a:ext>
            </a:extLst>
          </p:cNvPr>
          <p:cNvSpPr txBox="1"/>
          <p:nvPr/>
        </p:nvSpPr>
        <p:spPr>
          <a:xfrm>
            <a:off x="5620801" y="5771575"/>
            <a:ext cx="6445392" cy="584775"/>
          </a:xfrm>
          <a:prstGeom prst="rect">
            <a:avLst/>
          </a:prstGeom>
          <a:noFill/>
        </p:spPr>
        <p:txBody>
          <a:bodyPr wrap="square" rtlCol="0">
            <a:spAutoFit/>
          </a:bodyPr>
          <a:lstStyle/>
          <a:p>
            <a:r>
              <a:rPr lang="en-US" sz="1600" dirty="0"/>
              <a:t>Avocados stored in Control (top), hydro-sure</a:t>
            </a:r>
            <a:r>
              <a:rPr lang="en-US" sz="1600" baseline="30000" dirty="0"/>
              <a:t>TM</a:t>
            </a:r>
            <a:r>
              <a:rPr lang="en-US" sz="1600" dirty="0"/>
              <a:t> (middle), and laminate(bottom) bags for 12 days: 4 days in 55°F + 8 days in RT</a:t>
            </a:r>
          </a:p>
        </p:txBody>
      </p:sp>
    </p:spTree>
    <p:extLst>
      <p:ext uri="{BB962C8B-B14F-4D97-AF65-F5344CB8AC3E}">
        <p14:creationId xmlns:p14="http://schemas.microsoft.com/office/powerpoint/2010/main" val="33947104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Visual Quality and Taste</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a:bodyPr>
          <a:lstStyle/>
          <a:p>
            <a:r>
              <a:rPr lang="en-US" sz="1800" dirty="0"/>
              <a:t>Day 15</a:t>
            </a:r>
          </a:p>
          <a:p>
            <a:pPr marL="285750" indent="-285750">
              <a:buFont typeface="Arial" panose="020B0604020202020204" pitchFamily="34" charset="0"/>
              <a:buChar char="•"/>
            </a:pPr>
            <a:r>
              <a:rPr lang="en-US" sz="1800" dirty="0"/>
              <a:t>100% control avocados were rotted</a:t>
            </a:r>
          </a:p>
          <a:p>
            <a:pPr marL="285750" indent="-285750">
              <a:buFont typeface="Arial" panose="020B0604020202020204" pitchFamily="34" charset="0"/>
              <a:buChar char="•"/>
            </a:pPr>
            <a:r>
              <a:rPr lang="en-US" sz="1800" dirty="0"/>
              <a:t>hydro-sure</a:t>
            </a:r>
            <a:r>
              <a:rPr lang="en-US" sz="1800" baseline="30000" dirty="0"/>
              <a:t>TM</a:t>
            </a:r>
            <a:r>
              <a:rPr lang="en-US" sz="1800" dirty="0"/>
              <a:t>  avocados had good taste and soft, creamy texture. The pulp was ripe even though the peels were partially green</a:t>
            </a:r>
          </a:p>
          <a:p>
            <a:pPr marL="285750" indent="-285750">
              <a:buFont typeface="Arial" panose="020B0604020202020204" pitchFamily="34" charset="0"/>
              <a:buChar char="•"/>
            </a:pPr>
            <a:r>
              <a:rPr lang="en-US" sz="1800" dirty="0"/>
              <a:t>100% avocados in laminate bags had mild to severe white mold</a:t>
            </a:r>
          </a:p>
          <a:p>
            <a:pPr marL="285750" indent="-285750">
              <a:buFont typeface="Arial" panose="020B0604020202020204" pitchFamily="34" charset="0"/>
              <a:buChar char="•"/>
            </a:pPr>
            <a:r>
              <a:rPr lang="en-US" sz="1800" dirty="0"/>
              <a:t>Control and laminate avocados were discarded</a:t>
            </a:r>
          </a:p>
          <a:p>
            <a:endParaRPr lang="en-US" sz="1800" dirty="0"/>
          </a:p>
          <a:p>
            <a:pPr marL="285750" indent="-285750">
              <a:buFont typeface="Arial" panose="020B0604020202020204" pitchFamily="34" charset="0"/>
              <a:buChar char="•"/>
            </a:pPr>
            <a:endParaRPr lang="en-US" sz="1800" dirty="0"/>
          </a:p>
          <a:p>
            <a:endParaRPr lang="en-US" sz="1800" dirty="0"/>
          </a:p>
          <a:p>
            <a:pPr marL="285750" indent="-285750">
              <a:buFont typeface="Arial" panose="020B0604020202020204" pitchFamily="34" charset="0"/>
              <a:buChar char="•"/>
            </a:pPr>
            <a:endParaRPr lang="en-US" sz="1800"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pic>
        <p:nvPicPr>
          <p:cNvPr id="9" name="Content Placeholder 8" descr="A close up of many different types of food&#10;&#10;Description generated with high confidence">
            <a:extLst>
              <a:ext uri="{FF2B5EF4-FFF2-40B4-BE49-F238E27FC236}">
                <a16:creationId xmlns:a16="http://schemas.microsoft.com/office/drawing/2014/main" id="{D8276754-9CEC-4AF8-990C-8FA80722095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13528"/>
          <a:stretch/>
        </p:blipFill>
        <p:spPr>
          <a:xfrm>
            <a:off x="5180193" y="629000"/>
            <a:ext cx="6930952" cy="5175849"/>
          </a:xfrm>
        </p:spPr>
      </p:pic>
      <p:sp>
        <p:nvSpPr>
          <p:cNvPr id="11" name="TextBox 10">
            <a:extLst>
              <a:ext uri="{FF2B5EF4-FFF2-40B4-BE49-F238E27FC236}">
                <a16:creationId xmlns:a16="http://schemas.microsoft.com/office/drawing/2014/main" id="{C5609F90-320D-4FE9-8FDB-708372C25E04}"/>
              </a:ext>
            </a:extLst>
          </p:cNvPr>
          <p:cNvSpPr txBox="1"/>
          <p:nvPr/>
        </p:nvSpPr>
        <p:spPr>
          <a:xfrm>
            <a:off x="5507997" y="5820282"/>
            <a:ext cx="6445392" cy="584775"/>
          </a:xfrm>
          <a:prstGeom prst="rect">
            <a:avLst/>
          </a:prstGeom>
          <a:noFill/>
        </p:spPr>
        <p:txBody>
          <a:bodyPr wrap="square" rtlCol="0">
            <a:spAutoFit/>
          </a:bodyPr>
          <a:lstStyle/>
          <a:p>
            <a:r>
              <a:rPr lang="en-US" sz="1600" dirty="0"/>
              <a:t>Avocados stored in Control (top), hydro-sure</a:t>
            </a:r>
            <a:r>
              <a:rPr lang="en-US" sz="1600" baseline="30000" dirty="0"/>
              <a:t>TM</a:t>
            </a:r>
            <a:r>
              <a:rPr lang="en-US" sz="1600" dirty="0"/>
              <a:t> (middle), and laminate(bottom) bags for 15 days: 4 days in 55°F + 11 days in RT</a:t>
            </a:r>
          </a:p>
        </p:txBody>
      </p:sp>
    </p:spTree>
    <p:extLst>
      <p:ext uri="{BB962C8B-B14F-4D97-AF65-F5344CB8AC3E}">
        <p14:creationId xmlns:p14="http://schemas.microsoft.com/office/powerpoint/2010/main" val="2838221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5EB7B-188E-4D8E-88D6-18E6429F032B}"/>
              </a:ext>
            </a:extLst>
          </p:cNvPr>
          <p:cNvSpPr>
            <a:spLocks noGrp="1"/>
          </p:cNvSpPr>
          <p:nvPr>
            <p:ph type="title"/>
          </p:nvPr>
        </p:nvSpPr>
        <p:spPr/>
        <p:txBody>
          <a:bodyPr/>
          <a:lstStyle/>
          <a:p>
            <a:r>
              <a:rPr lang="en-US" dirty="0"/>
              <a:t>Procedure</a:t>
            </a:r>
          </a:p>
        </p:txBody>
      </p:sp>
      <p:sp>
        <p:nvSpPr>
          <p:cNvPr id="3" name="Content Placeholder 2">
            <a:extLst>
              <a:ext uri="{FF2B5EF4-FFF2-40B4-BE49-F238E27FC236}">
                <a16:creationId xmlns:a16="http://schemas.microsoft.com/office/drawing/2014/main" id="{53FABBB7-543F-4A5A-ADBA-51BC4DB2A791}"/>
              </a:ext>
            </a:extLst>
          </p:cNvPr>
          <p:cNvSpPr>
            <a:spLocks noGrp="1"/>
          </p:cNvSpPr>
          <p:nvPr>
            <p:ph idx="1"/>
          </p:nvPr>
        </p:nvSpPr>
        <p:spPr/>
        <p:txBody>
          <a:bodyPr>
            <a:normAutofit fontScale="92500" lnSpcReduction="10000"/>
          </a:bodyPr>
          <a:lstStyle/>
          <a:p>
            <a:r>
              <a:rPr lang="en-US" dirty="0"/>
              <a:t>CA avocados were packaged and weighed in Fruitripe facility (72°F)</a:t>
            </a:r>
          </a:p>
          <a:p>
            <a:pPr lvl="1"/>
            <a:r>
              <a:rPr lang="en-US" dirty="0"/>
              <a:t>Control (netted bags) tied with Kwik-Lock closure</a:t>
            </a:r>
          </a:p>
          <a:p>
            <a:pPr lvl="1"/>
            <a:r>
              <a:rPr lang="en-US" dirty="0"/>
              <a:t>hydro-sure</a:t>
            </a:r>
            <a:r>
              <a:rPr lang="en-US" baseline="30000" dirty="0"/>
              <a:t>TM</a:t>
            </a:r>
            <a:r>
              <a:rPr lang="en-US" dirty="0"/>
              <a:t> MAP bag, heat sealed</a:t>
            </a:r>
          </a:p>
          <a:p>
            <a:pPr lvl="1"/>
            <a:r>
              <a:rPr lang="en-US" dirty="0"/>
              <a:t>Laminate Zipper MAP bag, heat sealed</a:t>
            </a:r>
          </a:p>
          <a:p>
            <a:r>
              <a:rPr lang="en-US" dirty="0"/>
              <a:t>Avocados shipped overnight to Windham Packaging Lab</a:t>
            </a:r>
          </a:p>
          <a:p>
            <a:r>
              <a:rPr lang="en-US" dirty="0"/>
              <a:t>Avocados were stored in 55°F for 5 days and then moved to room temperature (68-70°F, RT)</a:t>
            </a:r>
          </a:p>
          <a:p>
            <a:r>
              <a:rPr lang="en-US" dirty="0"/>
              <a:t>Avocados were tested on days 9, 12, 15, and 18</a:t>
            </a:r>
          </a:p>
          <a:p>
            <a:r>
              <a:rPr lang="en-US" dirty="0"/>
              <a:t>Two bags per treatment were opened on each test day. </a:t>
            </a:r>
          </a:p>
          <a:p>
            <a:pPr lvl="1"/>
            <a:r>
              <a:rPr lang="en-US" dirty="0"/>
              <a:t>Avocados from the first bag were used for photographs and testing</a:t>
            </a:r>
          </a:p>
          <a:p>
            <a:pPr lvl="1"/>
            <a:r>
              <a:rPr lang="en-US" dirty="0"/>
              <a:t>Avocados from the second bag were left to ripen in air for 2 days or until fully ripe</a:t>
            </a:r>
          </a:p>
          <a:p>
            <a:endParaRPr lang="en-US" dirty="0"/>
          </a:p>
        </p:txBody>
      </p:sp>
      <p:sp>
        <p:nvSpPr>
          <p:cNvPr id="4" name="Footer Placeholder 3">
            <a:extLst>
              <a:ext uri="{FF2B5EF4-FFF2-40B4-BE49-F238E27FC236}">
                <a16:creationId xmlns:a16="http://schemas.microsoft.com/office/drawing/2014/main" id="{4674B40F-9717-4445-8A0E-684E2A7E121F}"/>
              </a:ext>
            </a:extLst>
          </p:cNvPr>
          <p:cNvSpPr>
            <a:spLocks noGrp="1"/>
          </p:cNvSpPr>
          <p:nvPr>
            <p:ph type="ftr" sz="quarter" idx="11"/>
          </p:nvPr>
        </p:nvSpPr>
        <p:spPr>
          <a:xfrm>
            <a:off x="4038600" y="6356350"/>
            <a:ext cx="4114800" cy="365125"/>
          </a:xfrm>
        </p:spPr>
        <p:txBody>
          <a:bodyPr/>
          <a:lstStyle/>
          <a:p>
            <a:r>
              <a:rPr lang="en-US" sz="1000" i="1" dirty="0">
                <a:solidFill>
                  <a:schemeClr val="tx1">
                    <a:alpha val="80000"/>
                  </a:schemeClr>
                </a:solidFill>
                <a:latin typeface="Times New Roman" panose="02020603050405020304" pitchFamily="18" charset="0"/>
                <a:cs typeface="Times New Roman" panose="02020603050405020304" pitchFamily="18" charset="0"/>
              </a:rPr>
              <a:t>Proprietary Information of  Windham Packaging, LLC  </a:t>
            </a:r>
          </a:p>
        </p:txBody>
      </p:sp>
    </p:spTree>
    <p:extLst>
      <p:ext uri="{BB962C8B-B14F-4D97-AF65-F5344CB8AC3E}">
        <p14:creationId xmlns:p14="http://schemas.microsoft.com/office/powerpoint/2010/main" val="2572043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Visual Quality and Taste</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a:bodyPr>
          <a:lstStyle/>
          <a:p>
            <a:r>
              <a:rPr lang="en-US" sz="1800" dirty="0"/>
              <a:t>Day 19</a:t>
            </a:r>
          </a:p>
          <a:p>
            <a:pPr marL="285750" indent="-285750">
              <a:buFont typeface="Arial" panose="020B0604020202020204" pitchFamily="34" charset="0"/>
              <a:buChar char="•"/>
            </a:pPr>
            <a:r>
              <a:rPr lang="en-US" sz="1800" dirty="0"/>
              <a:t>62.5% hydro-sure</a:t>
            </a:r>
            <a:r>
              <a:rPr lang="en-US" sz="1800" baseline="30000" dirty="0"/>
              <a:t>TM</a:t>
            </a:r>
            <a:r>
              <a:rPr lang="en-US" sz="1800" dirty="0"/>
              <a:t>  avocados had completely purple peels, 16.7% were mostly purple, with some green</a:t>
            </a:r>
          </a:p>
          <a:p>
            <a:pPr marL="285750" indent="-285750">
              <a:buFont typeface="Arial" panose="020B0604020202020204" pitchFamily="34" charset="0"/>
              <a:buChar char="•"/>
            </a:pPr>
            <a:r>
              <a:rPr lang="en-US" sz="1800" dirty="0"/>
              <a:t>21% were rotting</a:t>
            </a:r>
          </a:p>
          <a:p>
            <a:pPr marL="285750" indent="-285750">
              <a:buFont typeface="Arial" panose="020B0604020202020204" pitchFamily="34" charset="0"/>
              <a:buChar char="•"/>
            </a:pPr>
            <a:r>
              <a:rPr lang="en-US" sz="1800" dirty="0"/>
              <a:t>58% had white mold</a:t>
            </a:r>
          </a:p>
          <a:p>
            <a:pPr marL="285750" indent="-285750">
              <a:buFont typeface="Arial" panose="020B0604020202020204" pitchFamily="34" charset="0"/>
              <a:buChar char="•"/>
            </a:pPr>
            <a:r>
              <a:rPr lang="en-US" sz="1800" dirty="0"/>
              <a:t>Pulp was overripe and difficult to make a clean cut</a:t>
            </a:r>
          </a:p>
          <a:p>
            <a:endParaRPr lang="en-US" sz="1800" dirty="0"/>
          </a:p>
          <a:p>
            <a:pPr marL="285750" indent="-285750">
              <a:buFont typeface="Arial" panose="020B0604020202020204" pitchFamily="34" charset="0"/>
              <a:buChar char="•"/>
            </a:pPr>
            <a:endParaRPr lang="en-US" sz="1800" dirty="0"/>
          </a:p>
          <a:p>
            <a:endParaRPr lang="en-US" sz="1800" dirty="0"/>
          </a:p>
          <a:p>
            <a:pPr marL="285750" indent="-285750">
              <a:buFont typeface="Arial" panose="020B0604020202020204" pitchFamily="34" charset="0"/>
              <a:buChar char="•"/>
            </a:pPr>
            <a:endParaRPr lang="en-US" sz="1800"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sp>
        <p:nvSpPr>
          <p:cNvPr id="11" name="TextBox 10">
            <a:extLst>
              <a:ext uri="{FF2B5EF4-FFF2-40B4-BE49-F238E27FC236}">
                <a16:creationId xmlns:a16="http://schemas.microsoft.com/office/drawing/2014/main" id="{C5609F90-320D-4FE9-8FDB-708372C25E04}"/>
              </a:ext>
            </a:extLst>
          </p:cNvPr>
          <p:cNvSpPr txBox="1"/>
          <p:nvPr/>
        </p:nvSpPr>
        <p:spPr>
          <a:xfrm>
            <a:off x="5836943" y="5820282"/>
            <a:ext cx="6116445" cy="307777"/>
          </a:xfrm>
          <a:prstGeom prst="rect">
            <a:avLst/>
          </a:prstGeom>
          <a:noFill/>
        </p:spPr>
        <p:txBody>
          <a:bodyPr wrap="square" rtlCol="0">
            <a:spAutoFit/>
          </a:bodyPr>
          <a:lstStyle/>
          <a:p>
            <a:r>
              <a:rPr lang="en-US" sz="1400" dirty="0"/>
              <a:t>Avocados stored in hydro-sure</a:t>
            </a:r>
            <a:r>
              <a:rPr lang="en-US" sz="1400" baseline="30000" dirty="0"/>
              <a:t>TM</a:t>
            </a:r>
            <a:r>
              <a:rPr lang="en-US" sz="1400" dirty="0"/>
              <a:t> bags for 19 days: 4 days in 55°F + 15 days in RT</a:t>
            </a:r>
          </a:p>
        </p:txBody>
      </p:sp>
      <p:pic>
        <p:nvPicPr>
          <p:cNvPr id="8" name="Content Placeholder 7" descr="A picture containing custard apple, fruit, food, avocado&#10;&#10;Description generated with very high confidence">
            <a:extLst>
              <a:ext uri="{FF2B5EF4-FFF2-40B4-BE49-F238E27FC236}">
                <a16:creationId xmlns:a16="http://schemas.microsoft.com/office/drawing/2014/main" id="{236DF9D0-69AF-4898-B5A3-31BF0715AE9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9811"/>
          <a:stretch/>
        </p:blipFill>
        <p:spPr>
          <a:xfrm>
            <a:off x="5836944" y="987426"/>
            <a:ext cx="5187614" cy="4687236"/>
          </a:xfrm>
        </p:spPr>
      </p:pic>
    </p:spTree>
    <p:extLst>
      <p:ext uri="{BB962C8B-B14F-4D97-AF65-F5344CB8AC3E}">
        <p14:creationId xmlns:p14="http://schemas.microsoft.com/office/powerpoint/2010/main" val="39359714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50B5B-ED37-4979-B5FD-FDB6287E7AFC}"/>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7B0A7EB-9D6A-47DC-B1C5-D723E51B18E6}"/>
              </a:ext>
            </a:extLst>
          </p:cNvPr>
          <p:cNvSpPr>
            <a:spLocks noGrp="1"/>
          </p:cNvSpPr>
          <p:nvPr>
            <p:ph idx="1"/>
          </p:nvPr>
        </p:nvSpPr>
        <p:spPr/>
        <p:txBody>
          <a:bodyPr/>
          <a:lstStyle/>
          <a:p>
            <a:r>
              <a:rPr lang="en-US" dirty="0"/>
              <a:t>Avocados in control netted bags had a shelf life of 9-10 days</a:t>
            </a:r>
          </a:p>
          <a:p>
            <a:r>
              <a:rPr lang="en-US" dirty="0"/>
              <a:t>Laminate bags reduced loss of weight and firmness, but the excess moisture led to significant increases in white mold which was detrimental to shelf life. Laminate bags are not an option for extended shelf life packaging of avocados.</a:t>
            </a:r>
          </a:p>
          <a:p>
            <a:r>
              <a:rPr lang="en-US" dirty="0"/>
              <a:t>Avocados in hydro-sure</a:t>
            </a:r>
            <a:r>
              <a:rPr lang="en-US" baseline="30000" dirty="0"/>
              <a:t>TM</a:t>
            </a:r>
            <a:r>
              <a:rPr lang="en-US" dirty="0"/>
              <a:t> bags had the longest shelf life of all the avocados. We estimate that when kept in hydro-sure</a:t>
            </a:r>
            <a:r>
              <a:rPr lang="en-US" baseline="30000" dirty="0"/>
              <a:t>TM </a:t>
            </a:r>
            <a:r>
              <a:rPr lang="en-US" dirty="0"/>
              <a:t>bags avocados can have a shelf life of up to 17 days.</a:t>
            </a:r>
          </a:p>
          <a:p>
            <a:r>
              <a:rPr lang="en-US" dirty="0"/>
              <a:t>hydro-sure</a:t>
            </a:r>
            <a:r>
              <a:rPr lang="en-US" baseline="30000" dirty="0"/>
              <a:t>TM </a:t>
            </a:r>
            <a:r>
              <a:rPr lang="en-US" dirty="0"/>
              <a:t>bags offer the best option for extending the shelf life and quality of avocados</a:t>
            </a:r>
          </a:p>
        </p:txBody>
      </p:sp>
      <p:sp>
        <p:nvSpPr>
          <p:cNvPr id="4" name="Footer Placeholder 3">
            <a:extLst>
              <a:ext uri="{FF2B5EF4-FFF2-40B4-BE49-F238E27FC236}">
                <a16:creationId xmlns:a16="http://schemas.microsoft.com/office/drawing/2014/main" id="{6D71B7AA-C5FA-4724-A5FB-5BD54019CDDE}"/>
              </a:ext>
            </a:extLst>
          </p:cNvPr>
          <p:cNvSpPr>
            <a:spLocks noGrp="1"/>
          </p:cNvSpPr>
          <p:nvPr>
            <p:ph type="ftr" sz="quarter" idx="11"/>
          </p:nvPr>
        </p:nvSpPr>
        <p:spPr/>
        <p:txBody>
          <a:bodyPr/>
          <a:lstStyle/>
          <a:p>
            <a:r>
              <a:rPr lang="en-US"/>
              <a:t>Proprietary Information of  Windham Packaging, LLC  </a:t>
            </a:r>
            <a:endParaRPr lang="en-US" dirty="0"/>
          </a:p>
        </p:txBody>
      </p:sp>
    </p:spTree>
    <p:extLst>
      <p:ext uri="{BB962C8B-B14F-4D97-AF65-F5344CB8AC3E}">
        <p14:creationId xmlns:p14="http://schemas.microsoft.com/office/powerpoint/2010/main" val="8969241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50B5B-ED37-4979-B5FD-FDB6287E7AFC}"/>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7B0A7EB-9D6A-47DC-B1C5-D723E51B18E6}"/>
              </a:ext>
            </a:extLst>
          </p:cNvPr>
          <p:cNvSpPr>
            <a:spLocks noGrp="1"/>
          </p:cNvSpPr>
          <p:nvPr>
            <p:ph idx="1"/>
          </p:nvPr>
        </p:nvSpPr>
        <p:spPr/>
        <p:txBody>
          <a:bodyPr/>
          <a:lstStyle/>
          <a:p>
            <a:r>
              <a:rPr lang="en-US" dirty="0"/>
              <a:t>The optimum O</a:t>
            </a:r>
            <a:r>
              <a:rPr lang="en-US" baseline="-25000" dirty="0"/>
              <a:t>2</a:t>
            </a:r>
            <a:r>
              <a:rPr lang="en-US" dirty="0"/>
              <a:t> flux we select for the hydro-sure</a:t>
            </a:r>
            <a:r>
              <a:rPr lang="en-US" baseline="30000" dirty="0"/>
              <a:t>TM</a:t>
            </a:r>
            <a:r>
              <a:rPr lang="en-US" dirty="0"/>
              <a:t> bags will depend on the goal of the customer</a:t>
            </a:r>
          </a:p>
          <a:p>
            <a:r>
              <a:rPr lang="en-US" dirty="0"/>
              <a:t>If the avocados are expected to be shipped over long distances, MAP bags with lower O</a:t>
            </a:r>
            <a:r>
              <a:rPr lang="en-US" baseline="-25000" dirty="0"/>
              <a:t>2</a:t>
            </a:r>
            <a:r>
              <a:rPr lang="en-US" dirty="0"/>
              <a:t> fluxes may be right for that purpose.  </a:t>
            </a:r>
          </a:p>
          <a:p>
            <a:r>
              <a:rPr lang="en-US" dirty="0"/>
              <a:t>If the goal is to provide close to ready-to-eat avocados at retail, then higher O</a:t>
            </a:r>
            <a:r>
              <a:rPr lang="en-US" baseline="-25000" dirty="0"/>
              <a:t>2</a:t>
            </a:r>
            <a:r>
              <a:rPr lang="en-US" dirty="0"/>
              <a:t> fluxes will be required.  </a:t>
            </a:r>
          </a:p>
          <a:p>
            <a:r>
              <a:rPr lang="en-US" dirty="0"/>
              <a:t>We can match the O</a:t>
            </a:r>
            <a:r>
              <a:rPr lang="en-US" baseline="-25000" dirty="0"/>
              <a:t>2</a:t>
            </a:r>
            <a:r>
              <a:rPr lang="en-US" dirty="0"/>
              <a:t> requirements to your commercialization goals.  </a:t>
            </a:r>
          </a:p>
        </p:txBody>
      </p:sp>
      <p:sp>
        <p:nvSpPr>
          <p:cNvPr id="4" name="Footer Placeholder 3">
            <a:extLst>
              <a:ext uri="{FF2B5EF4-FFF2-40B4-BE49-F238E27FC236}">
                <a16:creationId xmlns:a16="http://schemas.microsoft.com/office/drawing/2014/main" id="{6D71B7AA-C5FA-4724-A5FB-5BD54019CDDE}"/>
              </a:ext>
            </a:extLst>
          </p:cNvPr>
          <p:cNvSpPr>
            <a:spLocks noGrp="1"/>
          </p:cNvSpPr>
          <p:nvPr>
            <p:ph type="ftr" sz="quarter" idx="11"/>
          </p:nvPr>
        </p:nvSpPr>
        <p:spPr/>
        <p:txBody>
          <a:bodyPr/>
          <a:lstStyle/>
          <a:p>
            <a:r>
              <a:rPr lang="en-US"/>
              <a:t>Proprietary Information of  Windham Packaging, LLC  </a:t>
            </a:r>
            <a:endParaRPr lang="en-US" dirty="0"/>
          </a:p>
        </p:txBody>
      </p:sp>
    </p:spTree>
    <p:extLst>
      <p:ext uri="{BB962C8B-B14F-4D97-AF65-F5344CB8AC3E}">
        <p14:creationId xmlns:p14="http://schemas.microsoft.com/office/powerpoint/2010/main" val="2864961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0701B-10B3-429D-8488-A3F483AB6555}"/>
              </a:ext>
            </a:extLst>
          </p:cNvPr>
          <p:cNvSpPr>
            <a:spLocks noGrp="1"/>
          </p:cNvSpPr>
          <p:nvPr>
            <p:ph type="title"/>
          </p:nvPr>
        </p:nvSpPr>
        <p:spPr/>
        <p:txBody>
          <a:bodyPr/>
          <a:lstStyle/>
          <a:p>
            <a:r>
              <a:rPr lang="en-US" dirty="0"/>
              <a:t>Procedure: Quality Testing</a:t>
            </a:r>
          </a:p>
        </p:txBody>
      </p:sp>
      <p:sp>
        <p:nvSpPr>
          <p:cNvPr id="3" name="Content Placeholder 2">
            <a:extLst>
              <a:ext uri="{FF2B5EF4-FFF2-40B4-BE49-F238E27FC236}">
                <a16:creationId xmlns:a16="http://schemas.microsoft.com/office/drawing/2014/main" id="{A8C97BBA-7E7F-4113-8104-AFCBF70B2FD3}"/>
              </a:ext>
            </a:extLst>
          </p:cNvPr>
          <p:cNvSpPr>
            <a:spLocks noGrp="1"/>
          </p:cNvSpPr>
          <p:nvPr>
            <p:ph idx="1"/>
          </p:nvPr>
        </p:nvSpPr>
        <p:spPr/>
        <p:txBody>
          <a:bodyPr/>
          <a:lstStyle/>
          <a:p>
            <a:r>
              <a:rPr lang="en-US" b="1" dirty="0"/>
              <a:t>Weight</a:t>
            </a:r>
            <a:r>
              <a:rPr lang="en-US" dirty="0"/>
              <a:t> was checked on days 0, 5, 9, 12, 15, and 19 using a digital scale</a:t>
            </a:r>
          </a:p>
          <a:p>
            <a:pPr lvl="1"/>
            <a:r>
              <a:rPr lang="en-US" dirty="0"/>
              <a:t>Expressed as weight loss (%)</a:t>
            </a:r>
          </a:p>
          <a:p>
            <a:r>
              <a:rPr lang="en-US" b="1" dirty="0"/>
              <a:t>Visual observations </a:t>
            </a:r>
            <a:r>
              <a:rPr lang="en-US" dirty="0"/>
              <a:t>such as dehydration, bruising, dents, firmness to touch, color changes, and visible mold/bacterial growth were noted</a:t>
            </a:r>
          </a:p>
          <a:p>
            <a:r>
              <a:rPr lang="en-US" b="1" dirty="0"/>
              <a:t>Headspace readings </a:t>
            </a:r>
            <a:r>
              <a:rPr lang="en-US" dirty="0"/>
              <a:t>inside packages were checked using a gas analyzer</a:t>
            </a:r>
          </a:p>
          <a:p>
            <a:r>
              <a:rPr lang="en-US" b="1" dirty="0"/>
              <a:t>Firmness</a:t>
            </a:r>
            <a:r>
              <a:rPr lang="en-US" dirty="0"/>
              <a:t> (lbs.) was measured by removing the peel on two sides of the fruit and using a penetrometer with an 8mm tip</a:t>
            </a:r>
          </a:p>
          <a:p>
            <a:endParaRPr lang="en-US" dirty="0"/>
          </a:p>
        </p:txBody>
      </p:sp>
      <p:sp>
        <p:nvSpPr>
          <p:cNvPr id="4" name="Footer Placeholder 3">
            <a:extLst>
              <a:ext uri="{FF2B5EF4-FFF2-40B4-BE49-F238E27FC236}">
                <a16:creationId xmlns:a16="http://schemas.microsoft.com/office/drawing/2014/main" id="{3314FC19-EC00-4892-B810-4CA9B5597C25}"/>
              </a:ext>
            </a:extLst>
          </p:cNvPr>
          <p:cNvSpPr>
            <a:spLocks noGrp="1"/>
          </p:cNvSpPr>
          <p:nvPr>
            <p:ph type="ftr" sz="quarter" idx="11"/>
          </p:nvPr>
        </p:nvSpPr>
        <p:spPr/>
        <p:txBody>
          <a:bodyPr/>
          <a:lstStyle/>
          <a:p>
            <a:r>
              <a:rPr lang="en-US"/>
              <a:t>Proprietary Information of  Windham Packaging, LLC  </a:t>
            </a:r>
            <a:endParaRPr lang="en-US" dirty="0"/>
          </a:p>
        </p:txBody>
      </p:sp>
    </p:spTree>
    <p:extLst>
      <p:ext uri="{BB962C8B-B14F-4D97-AF65-F5344CB8AC3E}">
        <p14:creationId xmlns:p14="http://schemas.microsoft.com/office/powerpoint/2010/main" val="9280992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Weight Loss</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a:bodyPr>
          <a:lstStyle/>
          <a:p>
            <a:pPr marL="285750" indent="-285750">
              <a:buFont typeface="Arial" panose="020B0604020202020204" pitchFamily="34" charset="0"/>
              <a:buChar char="•"/>
            </a:pPr>
            <a:r>
              <a:rPr lang="en-US" sz="2000" dirty="0"/>
              <a:t>Weight loss increased in all treatments during storage</a:t>
            </a:r>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6" name="Content Placeholder 5">
            <a:extLst>
              <a:ext uri="{FF2B5EF4-FFF2-40B4-BE49-F238E27FC236}">
                <a16:creationId xmlns:a16="http://schemas.microsoft.com/office/drawing/2014/main" id="{701558E9-CF4C-4B1C-B2FB-E04CAA54620B}"/>
              </a:ext>
            </a:extLst>
          </p:cNvPr>
          <p:cNvGraphicFramePr>
            <a:graphicFrameLocks noGrp="1"/>
          </p:cNvGraphicFramePr>
          <p:nvPr>
            <p:ph idx="1"/>
            <p:extLst>
              <p:ext uri="{D42A27DB-BD31-4B8C-83A1-F6EECF244321}">
                <p14:modId xmlns:p14="http://schemas.microsoft.com/office/powerpoint/2010/main" val="4253237719"/>
              </p:ext>
            </p:extLst>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03150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Weight Loss</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a:bodyPr>
          <a:lstStyle/>
          <a:p>
            <a:pPr marL="285750" indent="-285750">
              <a:buFont typeface="Arial" panose="020B0604020202020204" pitchFamily="34" charset="0"/>
              <a:buChar char="•"/>
            </a:pPr>
            <a:r>
              <a:rPr lang="en-US" sz="2000" dirty="0"/>
              <a:t>Weight loss increased in all treatments during storage</a:t>
            </a:r>
          </a:p>
          <a:p>
            <a:pPr marL="285750" indent="-285750">
              <a:buFont typeface="Arial" panose="020B0604020202020204" pitchFamily="34" charset="0"/>
              <a:buChar char="•"/>
            </a:pPr>
            <a:r>
              <a:rPr lang="en-US" sz="2000" dirty="0"/>
              <a:t>Avocados in </a:t>
            </a:r>
            <a:r>
              <a:rPr lang="en-US" sz="2000" dirty="0">
                <a:solidFill>
                  <a:schemeClr val="accent1"/>
                </a:solidFill>
              </a:rPr>
              <a:t>control</a:t>
            </a:r>
            <a:r>
              <a:rPr lang="en-US" sz="2000" dirty="0"/>
              <a:t> bags had the highest % weight loss</a:t>
            </a:r>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6" name="Content Placeholder 5">
            <a:extLst>
              <a:ext uri="{FF2B5EF4-FFF2-40B4-BE49-F238E27FC236}">
                <a16:creationId xmlns:a16="http://schemas.microsoft.com/office/drawing/2014/main" id="{701558E9-CF4C-4B1C-B2FB-E04CAA54620B}"/>
              </a:ext>
            </a:extLst>
          </p:cNvPr>
          <p:cNvGraphicFramePr>
            <a:graphicFrameLocks noGrp="1"/>
          </p:cNvGraphicFramePr>
          <p:nvPr>
            <p:ph idx="1"/>
            <p:extLst>
              <p:ext uri="{D42A27DB-BD31-4B8C-83A1-F6EECF244321}">
                <p14:modId xmlns:p14="http://schemas.microsoft.com/office/powerpoint/2010/main" val="2020146987"/>
              </p:ext>
            </p:extLst>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6303634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Weight Loss</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a:bodyPr>
          <a:lstStyle/>
          <a:p>
            <a:pPr marL="285750" indent="-285750">
              <a:buFont typeface="Arial" panose="020B0604020202020204" pitchFamily="34" charset="0"/>
              <a:buChar char="•"/>
            </a:pPr>
            <a:r>
              <a:rPr lang="en-US" sz="2000" dirty="0"/>
              <a:t>Weight loss increased in all treatments during storage</a:t>
            </a:r>
          </a:p>
          <a:p>
            <a:pPr marL="285750" indent="-285750">
              <a:buFont typeface="Arial" panose="020B0604020202020204" pitchFamily="34" charset="0"/>
              <a:buChar char="•"/>
            </a:pPr>
            <a:r>
              <a:rPr lang="en-US" sz="2000" dirty="0"/>
              <a:t>Avocados in </a:t>
            </a:r>
            <a:r>
              <a:rPr lang="en-US" sz="2000" dirty="0">
                <a:solidFill>
                  <a:schemeClr val="accent1"/>
                </a:solidFill>
              </a:rPr>
              <a:t>control</a:t>
            </a:r>
            <a:r>
              <a:rPr lang="en-US" sz="2000" dirty="0"/>
              <a:t> bags had the highest % weight loss</a:t>
            </a:r>
          </a:p>
          <a:p>
            <a:pPr marL="285750" indent="-285750">
              <a:buFont typeface="Arial" panose="020B0604020202020204" pitchFamily="34" charset="0"/>
              <a:buChar char="•"/>
            </a:pPr>
            <a:r>
              <a:rPr lang="en-US" sz="2000" dirty="0"/>
              <a:t>Avocados in </a:t>
            </a:r>
            <a:r>
              <a:rPr lang="en-US" sz="2000" dirty="0">
                <a:solidFill>
                  <a:srgbClr val="C00000"/>
                </a:solidFill>
              </a:rPr>
              <a:t>laminate</a:t>
            </a:r>
            <a:r>
              <a:rPr lang="en-US" sz="2000" dirty="0"/>
              <a:t> bags had the lowest % weight loss </a:t>
            </a:r>
          </a:p>
          <a:p>
            <a:pPr marL="742950" lvl="1" indent="-285750">
              <a:buFont typeface="Arial" panose="020B0604020202020204" pitchFamily="34" charset="0"/>
              <a:buChar char="•"/>
            </a:pPr>
            <a:r>
              <a:rPr lang="en-US" sz="1800" dirty="0"/>
              <a:t>MAP technology delayed ripening</a:t>
            </a:r>
          </a:p>
          <a:p>
            <a:pPr marL="742950" lvl="1" indent="-285750">
              <a:buFont typeface="Arial" panose="020B0604020202020204" pitchFamily="34" charset="0"/>
              <a:buChar char="•"/>
            </a:pPr>
            <a:r>
              <a:rPr lang="en-US" sz="1800" dirty="0"/>
              <a:t>Moisture was maintained</a:t>
            </a:r>
          </a:p>
          <a:p>
            <a:pPr marL="742950" lvl="1" indent="-285750">
              <a:buFont typeface="Arial" panose="020B0604020202020204" pitchFamily="34" charset="0"/>
              <a:buChar char="•"/>
            </a:pPr>
            <a:endParaRPr lang="en-US" sz="1800" dirty="0"/>
          </a:p>
          <a:p>
            <a:pPr marL="285750" indent="-285750">
              <a:buFont typeface="Arial" panose="020B0604020202020204" pitchFamily="34" charset="0"/>
              <a:buChar char="•"/>
            </a:pPr>
            <a:endParaRPr lang="en-US" sz="2000" dirty="0"/>
          </a:p>
          <a:p>
            <a:pPr marL="742950" lvl="1" indent="-285750">
              <a:buFont typeface="Arial" panose="020B0604020202020204" pitchFamily="34" charset="0"/>
              <a:buChar char="•"/>
            </a:pPr>
            <a:endParaRPr lang="en-US" sz="1800" dirty="0"/>
          </a:p>
          <a:p>
            <a:pPr marL="742950" lvl="1" indent="-285750">
              <a:buFont typeface="Arial" panose="020B0604020202020204" pitchFamily="34" charset="0"/>
              <a:buChar char="•"/>
            </a:pPr>
            <a:endParaRPr lang="en-US" sz="1800"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6" name="Content Placeholder 5">
            <a:extLst>
              <a:ext uri="{FF2B5EF4-FFF2-40B4-BE49-F238E27FC236}">
                <a16:creationId xmlns:a16="http://schemas.microsoft.com/office/drawing/2014/main" id="{701558E9-CF4C-4B1C-B2FB-E04CAA54620B}"/>
              </a:ext>
            </a:extLst>
          </p:cNvPr>
          <p:cNvGraphicFramePr>
            <a:graphicFrameLocks noGrp="1"/>
          </p:cNvGraphicFramePr>
          <p:nvPr>
            <p:ph idx="1"/>
            <p:extLst>
              <p:ext uri="{D42A27DB-BD31-4B8C-83A1-F6EECF244321}">
                <p14:modId xmlns:p14="http://schemas.microsoft.com/office/powerpoint/2010/main" val="3433401772"/>
              </p:ext>
            </p:extLst>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82053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Weight Loss</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normAutofit lnSpcReduction="10000"/>
          </a:bodyPr>
          <a:lstStyle/>
          <a:p>
            <a:pPr marL="285750" indent="-285750">
              <a:buFont typeface="Arial" panose="020B0604020202020204" pitchFamily="34" charset="0"/>
              <a:buChar char="•"/>
            </a:pPr>
            <a:r>
              <a:rPr lang="en-US" sz="2000" dirty="0"/>
              <a:t>Weight loss increased in all treatments during storage</a:t>
            </a:r>
          </a:p>
          <a:p>
            <a:pPr marL="285750" indent="-285750">
              <a:buFont typeface="Arial" panose="020B0604020202020204" pitchFamily="34" charset="0"/>
              <a:buChar char="•"/>
            </a:pPr>
            <a:r>
              <a:rPr lang="en-US" sz="2000" dirty="0"/>
              <a:t>Avocados in </a:t>
            </a:r>
            <a:r>
              <a:rPr lang="en-US" sz="2000" dirty="0">
                <a:solidFill>
                  <a:schemeClr val="accent1"/>
                </a:solidFill>
              </a:rPr>
              <a:t>control</a:t>
            </a:r>
            <a:r>
              <a:rPr lang="en-US" sz="2000" dirty="0"/>
              <a:t> bags had the highest % weight loss</a:t>
            </a:r>
          </a:p>
          <a:p>
            <a:pPr marL="285750" indent="-285750">
              <a:buFont typeface="Arial" panose="020B0604020202020204" pitchFamily="34" charset="0"/>
              <a:buChar char="•"/>
            </a:pPr>
            <a:r>
              <a:rPr lang="en-US" sz="2000" dirty="0"/>
              <a:t>Avocados in </a:t>
            </a:r>
            <a:r>
              <a:rPr lang="en-US" sz="2000" dirty="0">
                <a:solidFill>
                  <a:srgbClr val="C00000"/>
                </a:solidFill>
              </a:rPr>
              <a:t>laminate</a:t>
            </a:r>
            <a:r>
              <a:rPr lang="en-US" sz="2000" dirty="0"/>
              <a:t> bags had the lowest % weight loss </a:t>
            </a:r>
          </a:p>
          <a:p>
            <a:pPr marL="742950" lvl="1" indent="-285750">
              <a:buFont typeface="Arial" panose="020B0604020202020204" pitchFamily="34" charset="0"/>
              <a:buChar char="•"/>
            </a:pPr>
            <a:r>
              <a:rPr lang="en-US" sz="1800" dirty="0"/>
              <a:t>MAP technology delayed ripening</a:t>
            </a:r>
          </a:p>
          <a:p>
            <a:pPr marL="742950" lvl="1" indent="-285750">
              <a:buFont typeface="Arial" panose="020B0604020202020204" pitchFamily="34" charset="0"/>
              <a:buChar char="•"/>
            </a:pPr>
            <a:r>
              <a:rPr lang="en-US" sz="1800" dirty="0"/>
              <a:t>Moisture was maintained</a:t>
            </a:r>
          </a:p>
          <a:p>
            <a:pPr marL="285750" indent="-285750">
              <a:buFont typeface="Arial" panose="020B0604020202020204" pitchFamily="34" charset="0"/>
              <a:buChar char="•"/>
            </a:pPr>
            <a:r>
              <a:rPr lang="en-US" sz="2000" dirty="0"/>
              <a:t>Avocados in </a:t>
            </a:r>
            <a:r>
              <a:rPr lang="en-US" sz="2000" dirty="0">
                <a:solidFill>
                  <a:schemeClr val="accent2"/>
                </a:solidFill>
              </a:rPr>
              <a:t>hydro-sure</a:t>
            </a:r>
            <a:r>
              <a:rPr lang="en-US" sz="2000" baseline="30000" dirty="0">
                <a:solidFill>
                  <a:schemeClr val="accent2"/>
                </a:solidFill>
              </a:rPr>
              <a:t>TM</a:t>
            </a:r>
            <a:r>
              <a:rPr lang="en-US" sz="2000" dirty="0"/>
              <a:t> bags had significantly less % weight loss than the control, but more than laminate</a:t>
            </a:r>
          </a:p>
          <a:p>
            <a:pPr marL="742950" lvl="1" indent="-285750">
              <a:buFont typeface="Arial" panose="020B0604020202020204" pitchFamily="34" charset="0"/>
              <a:buChar char="•"/>
            </a:pPr>
            <a:r>
              <a:rPr lang="en-US" sz="1800" dirty="0"/>
              <a:t>MAP technology delayed ripening</a:t>
            </a:r>
          </a:p>
          <a:p>
            <a:pPr marL="742950" lvl="1" indent="-285750">
              <a:buFont typeface="Arial" panose="020B0604020202020204" pitchFamily="34" charset="0"/>
              <a:buChar char="•"/>
            </a:pPr>
            <a:r>
              <a:rPr lang="en-US" sz="1800" dirty="0"/>
              <a:t>Excess water was removed</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6" name="Content Placeholder 5">
            <a:extLst>
              <a:ext uri="{FF2B5EF4-FFF2-40B4-BE49-F238E27FC236}">
                <a16:creationId xmlns:a16="http://schemas.microsoft.com/office/drawing/2014/main" id="{701558E9-CF4C-4B1C-B2FB-E04CAA54620B}"/>
              </a:ext>
            </a:extLst>
          </p:cNvPr>
          <p:cNvGraphicFramePr>
            <a:graphicFrameLocks noGrp="1"/>
          </p:cNvGraphicFramePr>
          <p:nvPr>
            <p:ph idx="1"/>
            <p:extLst>
              <p:ext uri="{D42A27DB-BD31-4B8C-83A1-F6EECF244321}">
                <p14:modId xmlns:p14="http://schemas.microsoft.com/office/powerpoint/2010/main" val="2449391760"/>
              </p:ext>
            </p:extLst>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75067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Weight Loss</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lstStyle/>
          <a:p>
            <a:pPr marL="285750" indent="-285750">
              <a:buFont typeface="Arial" panose="020B0604020202020204" pitchFamily="34" charset="0"/>
              <a:buChar char="•"/>
            </a:pPr>
            <a:r>
              <a:rPr lang="en-US" sz="2400" dirty="0"/>
              <a:t>Once avocados were removed from bags, weight loss increased</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9" name="Content Placeholder 8">
            <a:extLst>
              <a:ext uri="{FF2B5EF4-FFF2-40B4-BE49-F238E27FC236}">
                <a16:creationId xmlns:a16="http://schemas.microsoft.com/office/drawing/2014/main" id="{9AC32B36-445B-49E4-AA81-6C97E0ECD96B}"/>
              </a:ext>
            </a:extLst>
          </p:cNvPr>
          <p:cNvGraphicFramePr>
            <a:graphicFrameLocks noGrp="1"/>
          </p:cNvGraphicFramePr>
          <p:nvPr>
            <p:ph idx="1"/>
            <p:extLst>
              <p:ext uri="{D42A27DB-BD31-4B8C-83A1-F6EECF244321}">
                <p14:modId xmlns:p14="http://schemas.microsoft.com/office/powerpoint/2010/main" val="3721550096"/>
              </p:ext>
            </p:extLst>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25697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D46A-7F5E-425A-B5C2-57F2E79E1EF5}"/>
              </a:ext>
            </a:extLst>
          </p:cNvPr>
          <p:cNvSpPr>
            <a:spLocks noGrp="1"/>
          </p:cNvSpPr>
          <p:nvPr>
            <p:ph type="title"/>
          </p:nvPr>
        </p:nvSpPr>
        <p:spPr>
          <a:xfrm>
            <a:off x="839788" y="457200"/>
            <a:ext cx="3932237" cy="530225"/>
          </a:xfrm>
        </p:spPr>
        <p:txBody>
          <a:bodyPr>
            <a:normAutofit fontScale="90000"/>
          </a:bodyPr>
          <a:lstStyle/>
          <a:p>
            <a:r>
              <a:rPr lang="en-US" dirty="0"/>
              <a:t>Weight Loss</a:t>
            </a:r>
          </a:p>
        </p:txBody>
      </p:sp>
      <p:sp>
        <p:nvSpPr>
          <p:cNvPr id="4" name="Text Placeholder 3">
            <a:extLst>
              <a:ext uri="{FF2B5EF4-FFF2-40B4-BE49-F238E27FC236}">
                <a16:creationId xmlns:a16="http://schemas.microsoft.com/office/drawing/2014/main" id="{ABD5735A-844D-483E-8A54-0063BDF11AC6}"/>
              </a:ext>
            </a:extLst>
          </p:cNvPr>
          <p:cNvSpPr>
            <a:spLocks noGrp="1"/>
          </p:cNvSpPr>
          <p:nvPr>
            <p:ph type="body" sz="half" idx="2"/>
          </p:nvPr>
        </p:nvSpPr>
        <p:spPr>
          <a:xfrm>
            <a:off x="839788" y="995363"/>
            <a:ext cx="3932237" cy="4873625"/>
          </a:xfrm>
        </p:spPr>
        <p:txBody>
          <a:bodyPr/>
          <a:lstStyle/>
          <a:p>
            <a:pPr marL="285750" indent="-285750">
              <a:buFont typeface="Arial" panose="020B0604020202020204" pitchFamily="34" charset="0"/>
              <a:buChar char="•"/>
            </a:pPr>
            <a:r>
              <a:rPr lang="en-US" sz="2400" dirty="0"/>
              <a:t>Once avocados were removed from bags, weight loss increased</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p:txBody>
      </p:sp>
      <p:sp>
        <p:nvSpPr>
          <p:cNvPr id="5" name="Footer Placeholder 4">
            <a:extLst>
              <a:ext uri="{FF2B5EF4-FFF2-40B4-BE49-F238E27FC236}">
                <a16:creationId xmlns:a16="http://schemas.microsoft.com/office/drawing/2014/main" id="{A96CD0F1-CAD4-4375-934E-8867EF85F872}"/>
              </a:ext>
            </a:extLst>
          </p:cNvPr>
          <p:cNvSpPr>
            <a:spLocks noGrp="1"/>
          </p:cNvSpPr>
          <p:nvPr>
            <p:ph type="ftr" sz="quarter" idx="11"/>
          </p:nvPr>
        </p:nvSpPr>
        <p:spPr/>
        <p:txBody>
          <a:bodyPr/>
          <a:lstStyle/>
          <a:p>
            <a:r>
              <a:rPr lang="en-US"/>
              <a:t>Proprietary Information of  Windham Packaging, LLC  </a:t>
            </a:r>
            <a:endParaRPr lang="en-US" dirty="0"/>
          </a:p>
        </p:txBody>
      </p:sp>
      <p:graphicFrame>
        <p:nvGraphicFramePr>
          <p:cNvPr id="8" name="Content Placeholder 7">
            <a:extLst>
              <a:ext uri="{FF2B5EF4-FFF2-40B4-BE49-F238E27FC236}">
                <a16:creationId xmlns:a16="http://schemas.microsoft.com/office/drawing/2014/main" id="{9AC32B36-445B-49E4-AA81-6C97E0ECD96B}"/>
              </a:ext>
            </a:extLst>
          </p:cNvPr>
          <p:cNvGraphicFramePr>
            <a:graphicFrameLocks noGrp="1"/>
          </p:cNvGraphicFramePr>
          <p:nvPr>
            <p:ph idx="1"/>
            <p:extLst>
              <p:ext uri="{D42A27DB-BD31-4B8C-83A1-F6EECF244321}">
                <p14:modId xmlns:p14="http://schemas.microsoft.com/office/powerpoint/2010/main" val="1643759897"/>
              </p:ext>
            </p:extLst>
          </p:nvPr>
        </p:nvGraphicFramePr>
        <p:xfrm>
          <a:off x="5183188" y="987425"/>
          <a:ext cx="6172200" cy="48736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114239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220</TotalTime>
  <Words>1336</Words>
  <Application>Microsoft Office PowerPoint</Application>
  <PresentationFormat>Widescreen</PresentationFormat>
  <Paragraphs>166</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Times New Roman</vt:lpstr>
      <vt:lpstr>Office Theme</vt:lpstr>
      <vt:lpstr>Fruitripe Avocado Shelf Life Study</vt:lpstr>
      <vt:lpstr>Procedure</vt:lpstr>
      <vt:lpstr>Procedure: Quality Testing</vt:lpstr>
      <vt:lpstr>Weight Loss</vt:lpstr>
      <vt:lpstr>Weight Loss</vt:lpstr>
      <vt:lpstr>Weight Loss</vt:lpstr>
      <vt:lpstr>Weight Loss</vt:lpstr>
      <vt:lpstr>Weight Loss</vt:lpstr>
      <vt:lpstr>Weight Loss</vt:lpstr>
      <vt:lpstr>Firmness</vt:lpstr>
      <vt:lpstr>Firmness</vt:lpstr>
      <vt:lpstr>Firmness</vt:lpstr>
      <vt:lpstr>Headspace</vt:lpstr>
      <vt:lpstr>Headspace</vt:lpstr>
      <vt:lpstr>Headspace</vt:lpstr>
      <vt:lpstr>Visual Quality and Taste</vt:lpstr>
      <vt:lpstr>Visual Quality and Taste</vt:lpstr>
      <vt:lpstr>Visual Quality and Taste</vt:lpstr>
      <vt:lpstr>Visual Quality and Taste</vt:lpstr>
      <vt:lpstr>Visual Quality and Taste</vt:lpstr>
      <vt:lpstr>Conclusions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Gabriela Hernandez</dc:creator>
  <cp:lastModifiedBy>Gabriela Hernandez</cp:lastModifiedBy>
  <cp:revision>96</cp:revision>
  <dcterms:created xsi:type="dcterms:W3CDTF">2018-05-23T15:11:01Z</dcterms:created>
  <dcterms:modified xsi:type="dcterms:W3CDTF">2018-05-23T18:52:00Z</dcterms:modified>
</cp:coreProperties>
</file>

<file path=docProps/thumbnail.jpeg>
</file>